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2" r:id="rId3"/>
    <p:sldMasterId id="2147483684" r:id="rId4"/>
  </p:sldMasterIdLst>
  <p:notesMasterIdLst>
    <p:notesMasterId r:id="rId31"/>
  </p:notesMasterIdLst>
  <p:handoutMasterIdLst>
    <p:handoutMasterId r:id="rId32"/>
  </p:handoutMasterIdLst>
  <p:sldIdLst>
    <p:sldId id="330" r:id="rId5"/>
    <p:sldId id="258" r:id="rId6"/>
    <p:sldId id="361" r:id="rId7"/>
    <p:sldId id="341" r:id="rId8"/>
    <p:sldId id="355" r:id="rId9"/>
    <p:sldId id="353" r:id="rId10"/>
    <p:sldId id="340" r:id="rId11"/>
    <p:sldId id="342" r:id="rId12"/>
    <p:sldId id="343" r:id="rId13"/>
    <p:sldId id="344" r:id="rId14"/>
    <p:sldId id="346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1" r:id="rId24"/>
    <p:sldId id="360" r:id="rId25"/>
    <p:sldId id="357" r:id="rId26"/>
    <p:sldId id="358" r:id="rId27"/>
    <p:sldId id="337" r:id="rId28"/>
    <p:sldId id="359" r:id="rId29"/>
    <p:sldId id="338" r:id="rId30"/>
  </p:sldIdLst>
  <p:sldSz cx="9144000" cy="6858000" type="screen4x3"/>
  <p:notesSz cx="6858000" cy="9144000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5232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5232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52325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EF4CE"/>
          </a:solidFill>
        </a:fill>
      </a:tcStyle>
    </a:wholeTbl>
    <a:band2H>
      <a:tcTxStyle/>
      <a:tcStyle>
        <a:tcBdr/>
        <a:fill>
          <a:solidFill>
            <a:srgbClr val="FFF9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DE148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DE148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DE148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D0DF"/>
          </a:solidFill>
        </a:fill>
      </a:tcStyle>
    </a:wholeTbl>
    <a:band2H>
      <a:tcTxStyle/>
      <a:tcStyle>
        <a:tcBdr/>
        <a:fill>
          <a:solidFill>
            <a:srgbClr val="E8E9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156A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156A1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156A1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232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2325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7" autoAdjust="0"/>
    <p:restoredTop sz="99739" autoAdjust="0"/>
  </p:normalViewPr>
  <p:slideViewPr>
    <p:cSldViewPr snapToGrid="0" snapToObjects="1">
      <p:cViewPr varScale="1">
        <p:scale>
          <a:sx n="70" d="100"/>
          <a:sy n="70" d="100"/>
        </p:scale>
        <p:origin x="845" y="43"/>
      </p:cViewPr>
      <p:guideLst>
        <p:guide orient="horz" pos="218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251093613298"/>
          <c:y val="0.124790067031601"/>
          <c:w val="0.86032513377688302"/>
          <c:h val="0.71897726065563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Campaign Contribution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100M+</c:v>
                </c:pt>
                <c:pt idx="1">
                  <c:v>50M to 99.9M</c:v>
                </c:pt>
                <c:pt idx="2">
                  <c:v>25M to 49.9M</c:v>
                </c:pt>
                <c:pt idx="3">
                  <c:v>10M to 24.9M</c:v>
                </c:pt>
                <c:pt idx="4">
                  <c:v>5M to 9.9M</c:v>
                </c:pt>
                <c:pt idx="5">
                  <c:v>1M to 4.9M</c:v>
                </c:pt>
                <c:pt idx="6">
                  <c:v>500K to 999K</c:v>
                </c:pt>
                <c:pt idx="7">
                  <c:v>100K to 500k</c:v>
                </c:pt>
                <c:pt idx="8">
                  <c:v>25K to 99.9k</c:v>
                </c:pt>
                <c:pt idx="9">
                  <c:v>Under 25K</c:v>
                </c:pt>
              </c:strCache>
            </c:strRef>
          </c:cat>
          <c:val>
            <c:numRef>
              <c:f>Sheet1!$B$2:$B$11</c:f>
              <c:numCache>
                <c:formatCode>"$"#.##,,"M"</c:formatCode>
                <c:ptCount val="10"/>
                <c:pt idx="0">
                  <c:v>120320371.84999999</c:v>
                </c:pt>
                <c:pt idx="1">
                  <c:v>70746086</c:v>
                </c:pt>
                <c:pt idx="2">
                  <c:v>40000000</c:v>
                </c:pt>
                <c:pt idx="3">
                  <c:v>81720000</c:v>
                </c:pt>
                <c:pt idx="4">
                  <c:v>61280000</c:v>
                </c:pt>
                <c:pt idx="5">
                  <c:v>212350000</c:v>
                </c:pt>
                <c:pt idx="6">
                  <c:v>72180000</c:v>
                </c:pt>
                <c:pt idx="7">
                  <c:v>80340000</c:v>
                </c:pt>
                <c:pt idx="8">
                  <c:v>25650000</c:v>
                </c:pt>
                <c:pt idx="9">
                  <c:v>28000000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Campaign  Contribution  Goal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100M+</c:v>
                </c:pt>
                <c:pt idx="1">
                  <c:v>50M to 99.9M</c:v>
                </c:pt>
                <c:pt idx="2">
                  <c:v>25M to 49.9M</c:v>
                </c:pt>
                <c:pt idx="3">
                  <c:v>10M to 24.9M</c:v>
                </c:pt>
                <c:pt idx="4">
                  <c:v>5M to 9.9M</c:v>
                </c:pt>
                <c:pt idx="5">
                  <c:v>1M to 4.9M</c:v>
                </c:pt>
                <c:pt idx="6">
                  <c:v>500K to 999K</c:v>
                </c:pt>
                <c:pt idx="7">
                  <c:v>100K to 500k</c:v>
                </c:pt>
                <c:pt idx="8">
                  <c:v>25K to 99.9k</c:v>
                </c:pt>
                <c:pt idx="9">
                  <c:v>Under 25K</c:v>
                </c:pt>
              </c:strCache>
            </c:strRef>
          </c:cat>
          <c:val>
            <c:numRef>
              <c:f>Sheet1!$C$2:$C$11</c:f>
              <c:numCache>
                <c:formatCode>"$"#.##,,"M"</c:formatCode>
                <c:ptCount val="10"/>
                <c:pt idx="0">
                  <c:v>100000000</c:v>
                </c:pt>
                <c:pt idx="1">
                  <c:v>150000000</c:v>
                </c:pt>
                <c:pt idx="2">
                  <c:v>150000000</c:v>
                </c:pt>
                <c:pt idx="3">
                  <c:v>120000000</c:v>
                </c:pt>
                <c:pt idx="4">
                  <c:v>125000000</c:v>
                </c:pt>
                <c:pt idx="5">
                  <c:v>250000000</c:v>
                </c:pt>
                <c:pt idx="6">
                  <c:v>125000000</c:v>
                </c:pt>
                <c:pt idx="7">
                  <c:v>225000000</c:v>
                </c:pt>
                <c:pt idx="8">
                  <c:v>200000000</c:v>
                </c:pt>
                <c:pt idx="9">
                  <c:v>55000000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5512056"/>
        <c:axId val="113611072"/>
      </c:barChart>
      <c:catAx>
        <c:axId val="115512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611072"/>
        <c:crosses val="autoZero"/>
        <c:auto val="1"/>
        <c:lblAlgn val="ctr"/>
        <c:lblOffset val="100"/>
        <c:noMultiLvlLbl val="0"/>
      </c:catAx>
      <c:valAx>
        <c:axId val="113611072"/>
        <c:scaling>
          <c:orientation val="minMax"/>
          <c:max val="25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Campaign</a:t>
                </a:r>
                <a:r>
                  <a:rPr lang="en-US" baseline="0"/>
                  <a:t> Total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4.2928226564272101E-2"/>
              <c:y val="0.410441575350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.##,,&quot;M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512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856209862911798"/>
          <c:y val="0.89657422964311195"/>
          <c:w val="0.349146523029359"/>
          <c:h val="8.37981949359721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19144-4CB7-854E-9779-57A0CACD845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41CF7-616B-C14E-B423-4AB103510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047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5038016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A2CF8FB-1C1A-404A-830E-1C9C1CCDC33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11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A2CF8FB-1C1A-404A-830E-1C9C1CCDC33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43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79BC554-FB00-406F-A373-E1C0C05EDEB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5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57200" y="42862"/>
            <a:ext cx="8229600" cy="278288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3200" b="1"/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457200" y="3022600"/>
            <a:ext cx="8229600" cy="3835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457200" y="900112"/>
            <a:ext cx="8229600" cy="522605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03C9EF-F9BC-4E12-A1C4-B6AEBC799DAC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3A26-8557-414B-804B-3B3EEA050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3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34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614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ED09-8FF8-9D44-9F15-9D3294696A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AF44-0932-5A4A-AD8B-B59E4CAEB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274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839" y="1166801"/>
            <a:ext cx="755648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839" y="2507701"/>
            <a:ext cx="7556485" cy="3618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ED09-8FF8-9D44-9F15-9D3294696A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AF44-0932-5A4A-AD8B-B59E4CAEB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80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924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8924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ED09-8FF8-9D44-9F15-9D3294696A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AF44-0932-5A4A-AD8B-B59E4CAEB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22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315" y="354875"/>
            <a:ext cx="755648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4838" y="1600200"/>
            <a:ext cx="377605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4169" y="1600200"/>
            <a:ext cx="375263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ED09-8FF8-9D44-9F15-9D3294696A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AF44-0932-5A4A-AD8B-B59E4CAEB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927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839" y="257721"/>
            <a:ext cx="761196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4839" y="1535113"/>
            <a:ext cx="383851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838" y="2174875"/>
            <a:ext cx="383851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8867" y="1535113"/>
            <a:ext cx="37179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8867" y="2174875"/>
            <a:ext cx="37179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ED09-8FF8-9D44-9F15-9D3294696A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AF44-0932-5A4A-AD8B-B59E4CAEB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639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838" y="1166801"/>
            <a:ext cx="755648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ED09-8FF8-9D44-9F15-9D3294696A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AF44-0932-5A4A-AD8B-B59E4CAEB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89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ED09-8FF8-9D44-9F15-9D3294696A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AF44-0932-5A4A-AD8B-B59E4CAEB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082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839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952" y="273050"/>
            <a:ext cx="436337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839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ED09-8FF8-9D44-9F15-9D3294696A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AF44-0932-5A4A-AD8B-B59E4CAEB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457200" y="900112"/>
            <a:ext cx="8229600" cy="1068388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3200" b="1"/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4038600" cy="48895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 marL="790575" indent="-333375">
              <a:lnSpc>
                <a:spcPct val="100000"/>
              </a:lnSpc>
              <a:defRPr sz="2800"/>
            </a:lvl2pPr>
            <a:lvl3pPr marL="1234439" indent="-320039">
              <a:lnSpc>
                <a:spcPct val="100000"/>
              </a:lnSpc>
              <a:defRPr sz="2800"/>
            </a:lvl3pPr>
            <a:lvl4pPr marL="1727200" indent="-355600">
              <a:lnSpc>
                <a:spcPct val="100000"/>
              </a:lnSpc>
              <a:defRPr sz="2800"/>
            </a:lvl4pPr>
            <a:lvl5pPr marL="2184400" indent="-355600">
              <a:lnSpc>
                <a:spcPct val="100000"/>
              </a:lnSpc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ED09-8FF8-9D44-9F15-9D3294696A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AF44-0932-5A4A-AD8B-B59E4CAEB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62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949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57200" y="42862"/>
            <a:ext cx="8229600" cy="278288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3200" b="1"/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457200" y="3022600"/>
            <a:ext cx="8229600" cy="3835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637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4000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142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457200" y="900112"/>
            <a:ext cx="8229600" cy="1068388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3200" b="1"/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4038600" cy="48895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 marL="790575" indent="-333375">
              <a:lnSpc>
                <a:spcPct val="100000"/>
              </a:lnSpc>
              <a:defRPr sz="2800"/>
            </a:lvl2pPr>
            <a:lvl3pPr marL="1234439" indent="-320039">
              <a:lnSpc>
                <a:spcPct val="100000"/>
              </a:lnSpc>
              <a:defRPr sz="2800"/>
            </a:lvl3pPr>
            <a:lvl4pPr marL="1727200" indent="-355600">
              <a:lnSpc>
                <a:spcPct val="100000"/>
              </a:lnSpc>
              <a:defRPr sz="2800"/>
            </a:lvl4pPr>
            <a:lvl5pPr marL="2184400" indent="-355600">
              <a:lnSpc>
                <a:spcPct val="100000"/>
              </a:lnSpc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838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457200" y="900112"/>
            <a:ext cx="8229600" cy="1068388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3200" b="1"/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986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457200" y="900112"/>
            <a:ext cx="8229600" cy="1068388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3200" b="1"/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922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057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2000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700"/>
              </a:spcBef>
              <a:defRPr sz="3200"/>
            </a:lvl1pPr>
            <a:lvl2pPr marL="783771" indent="-326571">
              <a:lnSpc>
                <a:spcPct val="100000"/>
              </a:lnSpc>
              <a:spcBef>
                <a:spcPts val="700"/>
              </a:spcBef>
              <a:defRPr sz="3200"/>
            </a:lvl2pPr>
            <a:lvl3pPr>
              <a:lnSpc>
                <a:spcPct val="100000"/>
              </a:lnSpc>
              <a:spcBef>
                <a:spcPts val="700"/>
              </a:spcBef>
              <a:defRPr sz="3200"/>
            </a:lvl3pPr>
            <a:lvl4pPr marL="1737360" indent="-365760">
              <a:lnSpc>
                <a:spcPct val="100000"/>
              </a:lnSpc>
              <a:spcBef>
                <a:spcPts val="700"/>
              </a:spcBef>
              <a:defRPr sz="3200"/>
            </a:lvl4pPr>
            <a:lvl5pPr marL="2194560" indent="-365760">
              <a:lnSpc>
                <a:spcPct val="100000"/>
              </a:lnSpc>
              <a:spcBef>
                <a:spcPts val="7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686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2000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523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457200" y="900112"/>
            <a:ext cx="8229600" cy="1068388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3200" b="1"/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457200" y="42862"/>
            <a:ext cx="8229600" cy="278288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3200" b="1"/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457200" y="3022600"/>
            <a:ext cx="8229600" cy="3835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355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3200" b="1"/>
              <a:t>Title 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586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457200" y="900112"/>
            <a:ext cx="8229600" cy="522605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250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0A359-2FB3-4847-9D97-3491754AA7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82176-A547-F94B-AC51-D6E9C882CB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417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8603A-2399-D64A-8203-C8F297F981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C605-4958-CF43-AA48-80339EFDB0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2807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71F39-3D09-F149-B1A1-DC2A7DB4A4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BD0F-ABBC-C14D-BC96-77BE126A74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48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8500"/>
            <a:ext cx="4038600" cy="4157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8500"/>
            <a:ext cx="4038600" cy="4157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7E973-E761-9943-801C-DE1E51E284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E9FC-F6D5-0349-BBED-EA7D7A9BC4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274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CE534-2B3A-FA4B-B87A-8AC2441176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B94E0-5E06-6D42-A41D-50D581B409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8578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DFFB5-C0BC-DE4D-9A38-E0EE75FC9E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B7D4D-4E81-5B40-91F6-CF14C25F86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4457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2570F-F7E3-1F40-B6F3-59FE945D5A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2FA7-4FDB-5643-811E-7991DEE50B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6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457200" y="900112"/>
            <a:ext cx="8229600" cy="1068388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3200" b="1"/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E9B0-C3DF-544F-BB14-A487ECCC7F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D8B14-AE1E-054C-8668-93D0F0400A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537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4B1CF-5E0C-5D41-A3E2-D789423393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F0004-A563-C64B-9FAD-6198662E1B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513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C5DAC-1A13-D34F-9418-D6257772B4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610A8-B29A-B34A-A0B5-3DF26A2EB8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543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C0D93-568E-6D41-8E6D-0963A71A50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0221-73D0-6245-9CCD-73A1D8FCB5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71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2000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700"/>
              </a:spcBef>
              <a:defRPr sz="3200"/>
            </a:lvl1pPr>
            <a:lvl2pPr marL="783771" indent="-326571">
              <a:lnSpc>
                <a:spcPct val="100000"/>
              </a:lnSpc>
              <a:spcBef>
                <a:spcPts val="700"/>
              </a:spcBef>
              <a:defRPr sz="3200"/>
            </a:lvl2pPr>
            <a:lvl3pPr>
              <a:lnSpc>
                <a:spcPct val="100000"/>
              </a:lnSpc>
              <a:spcBef>
                <a:spcPts val="700"/>
              </a:spcBef>
              <a:defRPr sz="3200"/>
            </a:lvl3pPr>
            <a:lvl4pPr marL="1737360" indent="-365760">
              <a:lnSpc>
                <a:spcPct val="100000"/>
              </a:lnSpc>
              <a:spcBef>
                <a:spcPts val="700"/>
              </a:spcBef>
              <a:defRPr sz="3200"/>
            </a:lvl4pPr>
            <a:lvl5pPr marL="2194560" indent="-365760">
              <a:lnSpc>
                <a:spcPct val="100000"/>
              </a:lnSpc>
              <a:spcBef>
                <a:spcPts val="7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2000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457200" y="42862"/>
            <a:ext cx="8229600" cy="2782889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3200" b="1"/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457200" y="3022600"/>
            <a:ext cx="8229600" cy="3835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3200" b="1"/>
              <a:t>Title 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lvl="0">
              <a:defRPr sz="1800" b="0"/>
            </a:pPr>
            <a:r>
              <a:rPr sz="3200" b="1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sldNum="0" hdr="0" ftr="0" dt="0"/>
  <p:txStyles>
    <p:titleStyle>
      <a:lvl1pPr defTabSz="457200">
        <a:lnSpc>
          <a:spcPct val="120000"/>
        </a:lnSpc>
        <a:defRPr sz="3200" b="1">
          <a:latin typeface="Arial"/>
          <a:ea typeface="Arial"/>
          <a:cs typeface="Arial"/>
          <a:sym typeface="Arial"/>
        </a:defRPr>
      </a:lvl1pPr>
      <a:lvl2pPr defTabSz="457200">
        <a:lnSpc>
          <a:spcPct val="120000"/>
        </a:lnSpc>
        <a:defRPr sz="3200" b="1">
          <a:latin typeface="Arial"/>
          <a:ea typeface="Arial"/>
          <a:cs typeface="Arial"/>
          <a:sym typeface="Arial"/>
        </a:defRPr>
      </a:lvl2pPr>
      <a:lvl3pPr defTabSz="457200">
        <a:lnSpc>
          <a:spcPct val="120000"/>
        </a:lnSpc>
        <a:defRPr sz="3200" b="1">
          <a:latin typeface="Arial"/>
          <a:ea typeface="Arial"/>
          <a:cs typeface="Arial"/>
          <a:sym typeface="Arial"/>
        </a:defRPr>
      </a:lvl3pPr>
      <a:lvl4pPr defTabSz="457200">
        <a:lnSpc>
          <a:spcPct val="120000"/>
        </a:lnSpc>
        <a:defRPr sz="3200" b="1">
          <a:latin typeface="Arial"/>
          <a:ea typeface="Arial"/>
          <a:cs typeface="Arial"/>
          <a:sym typeface="Arial"/>
        </a:defRPr>
      </a:lvl4pPr>
      <a:lvl5pPr defTabSz="457200">
        <a:lnSpc>
          <a:spcPct val="120000"/>
        </a:lnSpc>
        <a:defRPr sz="3200" b="1">
          <a:latin typeface="Arial"/>
          <a:ea typeface="Arial"/>
          <a:cs typeface="Arial"/>
          <a:sym typeface="Arial"/>
        </a:defRPr>
      </a:lvl5pPr>
      <a:lvl6pPr indent="457200" defTabSz="457200">
        <a:lnSpc>
          <a:spcPct val="120000"/>
        </a:lnSpc>
        <a:defRPr sz="3200" b="1">
          <a:latin typeface="Arial"/>
          <a:ea typeface="Arial"/>
          <a:cs typeface="Arial"/>
          <a:sym typeface="Arial"/>
        </a:defRPr>
      </a:lvl6pPr>
      <a:lvl7pPr indent="914400" defTabSz="457200">
        <a:lnSpc>
          <a:spcPct val="120000"/>
        </a:lnSpc>
        <a:defRPr sz="3200" b="1">
          <a:latin typeface="Arial"/>
          <a:ea typeface="Arial"/>
          <a:cs typeface="Arial"/>
          <a:sym typeface="Arial"/>
        </a:defRPr>
      </a:lvl7pPr>
      <a:lvl8pPr indent="1371600" defTabSz="457200">
        <a:lnSpc>
          <a:spcPct val="120000"/>
        </a:lnSpc>
        <a:defRPr sz="3200" b="1">
          <a:latin typeface="Arial"/>
          <a:ea typeface="Arial"/>
          <a:cs typeface="Arial"/>
          <a:sym typeface="Arial"/>
        </a:defRPr>
      </a:lvl8pPr>
      <a:lvl9pPr indent="1828800" defTabSz="457200">
        <a:lnSpc>
          <a:spcPct val="120000"/>
        </a:lnSpc>
        <a:defRPr sz="3200" b="1">
          <a:latin typeface="Arial"/>
          <a:ea typeface="Arial"/>
          <a:cs typeface="Arial"/>
          <a:sym typeface="Arial"/>
        </a:defRPr>
      </a:lvl9pPr>
    </p:titleStyle>
    <p:bodyStyle>
      <a:lvl1pPr marL="342900" indent="-342900" defTabSz="457200">
        <a:lnSpc>
          <a:spcPct val="150000"/>
        </a:lnSpc>
        <a:spcBef>
          <a:spcPts val="600"/>
        </a:spcBef>
        <a:buSzPct val="100000"/>
        <a:buFont typeface="Arial"/>
        <a:buChar char="•"/>
        <a:defRPr sz="2400">
          <a:latin typeface="Arial"/>
          <a:ea typeface="Arial"/>
          <a:cs typeface="Arial"/>
          <a:sym typeface="Arial"/>
        </a:defRPr>
      </a:lvl1pPr>
      <a:lvl2pPr marL="742950" indent="-285750" defTabSz="457200">
        <a:lnSpc>
          <a:spcPct val="150000"/>
        </a:lnSpc>
        <a:spcBef>
          <a:spcPts val="600"/>
        </a:spcBef>
        <a:buSzPct val="100000"/>
        <a:buFont typeface="Arial"/>
        <a:buChar char="–"/>
        <a:defRPr sz="2400">
          <a:latin typeface="Arial"/>
          <a:ea typeface="Arial"/>
          <a:cs typeface="Arial"/>
          <a:sym typeface="Arial"/>
        </a:defRPr>
      </a:lvl2pPr>
      <a:lvl3pPr marL="1219200" indent="-304800" defTabSz="457200">
        <a:lnSpc>
          <a:spcPct val="150000"/>
        </a:lnSpc>
        <a:spcBef>
          <a:spcPts val="600"/>
        </a:spcBef>
        <a:buSzPct val="100000"/>
        <a:buFont typeface="Arial"/>
        <a:buChar char="•"/>
        <a:defRPr sz="2400">
          <a:latin typeface="Arial"/>
          <a:ea typeface="Arial"/>
          <a:cs typeface="Arial"/>
          <a:sym typeface="Arial"/>
        </a:defRPr>
      </a:lvl3pPr>
      <a:lvl4pPr marL="1763485" indent="-391885" defTabSz="457200">
        <a:lnSpc>
          <a:spcPct val="150000"/>
        </a:lnSpc>
        <a:spcBef>
          <a:spcPts val="600"/>
        </a:spcBef>
        <a:buSzPct val="100000"/>
        <a:buFont typeface="Arial"/>
        <a:buChar char="–"/>
        <a:defRPr sz="2400">
          <a:latin typeface="Arial"/>
          <a:ea typeface="Arial"/>
          <a:cs typeface="Arial"/>
          <a:sym typeface="Arial"/>
        </a:defRPr>
      </a:lvl4pPr>
      <a:lvl5pPr marL="2377439" indent="-548639" defTabSz="457200">
        <a:lnSpc>
          <a:spcPct val="150000"/>
        </a:lnSpc>
        <a:spcBef>
          <a:spcPts val="600"/>
        </a:spcBef>
        <a:buSzPct val="100000"/>
        <a:buFont typeface="Arial"/>
        <a:buChar char="»"/>
        <a:defRPr sz="2400">
          <a:latin typeface="Arial"/>
          <a:ea typeface="Arial"/>
          <a:cs typeface="Arial"/>
          <a:sym typeface="Arial"/>
        </a:defRPr>
      </a:lvl5pPr>
      <a:lvl6pPr marL="2560320" indent="-274320" defTabSz="457200">
        <a:lnSpc>
          <a:spcPct val="150000"/>
        </a:lnSpc>
        <a:spcBef>
          <a:spcPts val="600"/>
        </a:spcBef>
        <a:buSzPct val="100000"/>
        <a:buFont typeface="Arial"/>
        <a:buChar char="•"/>
        <a:defRPr sz="2400">
          <a:latin typeface="Arial"/>
          <a:ea typeface="Arial"/>
          <a:cs typeface="Arial"/>
          <a:sym typeface="Arial"/>
        </a:defRPr>
      </a:lvl6pPr>
      <a:lvl7pPr marL="3017520" indent="-274320" defTabSz="457200">
        <a:lnSpc>
          <a:spcPct val="150000"/>
        </a:lnSpc>
        <a:spcBef>
          <a:spcPts val="600"/>
        </a:spcBef>
        <a:buSzPct val="100000"/>
        <a:buFont typeface="Arial"/>
        <a:buChar char="•"/>
        <a:defRPr sz="2400">
          <a:latin typeface="Arial"/>
          <a:ea typeface="Arial"/>
          <a:cs typeface="Arial"/>
          <a:sym typeface="Arial"/>
        </a:defRPr>
      </a:lvl7pPr>
      <a:lvl8pPr marL="3474720" indent="-274320" defTabSz="457200">
        <a:lnSpc>
          <a:spcPct val="150000"/>
        </a:lnSpc>
        <a:spcBef>
          <a:spcPts val="600"/>
        </a:spcBef>
        <a:buSzPct val="100000"/>
        <a:buFont typeface="Arial"/>
        <a:buChar char="•"/>
        <a:defRPr sz="2400">
          <a:latin typeface="Arial"/>
          <a:ea typeface="Arial"/>
          <a:cs typeface="Arial"/>
          <a:sym typeface="Arial"/>
        </a:defRPr>
      </a:lvl8pPr>
      <a:lvl9pPr marL="3931920" indent="-274320" defTabSz="457200">
        <a:lnSpc>
          <a:spcPct val="150000"/>
        </a:lnSpc>
        <a:spcBef>
          <a:spcPts val="600"/>
        </a:spcBef>
        <a:buSzPct val="100000"/>
        <a:buFont typeface="Arial"/>
        <a:buChar char="•"/>
        <a:defRPr sz="2400">
          <a:latin typeface="Arial"/>
          <a:ea typeface="Arial"/>
          <a:cs typeface="Arial"/>
          <a:sym typeface="Arial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4839" y="6356350"/>
            <a:ext cx="2066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fld id="{6FCBED09-8FF8-9D44-9F15-9D3294696A9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rtl="0"/>
              <a:t>4/12/2016</a:t>
            </a:fld>
            <a:endParaRPr lang="en-US" kern="1200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6566" y="6356350"/>
            <a:ext cx="3207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endParaRPr lang="en-US" kern="1200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6743" y="6356350"/>
            <a:ext cx="18245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fld id="{D880AF44-0932-5A4A-AD8B-B59E4CAEB575}" type="slidenum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rtl="0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074839" y="900200"/>
            <a:ext cx="7556485" cy="1068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Headline Line One</a:t>
            </a:r>
            <a:br>
              <a:rPr lang="en-US" dirty="0" smtClean="0"/>
            </a:br>
            <a:r>
              <a:rPr lang="en-US" dirty="0" smtClean="0"/>
              <a:t>Headline Line Two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074839" y="3022896"/>
            <a:ext cx="7556485" cy="3103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9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lvl="0">
              <a:defRPr sz="1800" b="0"/>
            </a:pPr>
            <a:r>
              <a:rPr sz="3200" b="1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rtl="0"/>
            <a:fld id="{86CB4B4D-7CA3-9044-876B-883B54F8677D}" type="slidenum">
              <a:rPr>
                <a:ea typeface="+mn-ea"/>
                <a:cs typeface="+mn-cs"/>
              </a:rPr>
              <a:pPr rtl="0"/>
              <a:t>‹#›</a:t>
            </a:fld>
            <a:endParaRPr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55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lvl1pPr defTabSz="457200">
        <a:lnSpc>
          <a:spcPct val="120000"/>
        </a:lnSpc>
        <a:defRPr sz="3200" b="1">
          <a:latin typeface="Arial"/>
          <a:ea typeface="Arial"/>
          <a:cs typeface="Arial"/>
          <a:sym typeface="Arial"/>
        </a:defRPr>
      </a:lvl1pPr>
      <a:lvl2pPr defTabSz="457200">
        <a:lnSpc>
          <a:spcPct val="120000"/>
        </a:lnSpc>
        <a:defRPr sz="3200" b="1">
          <a:latin typeface="Arial"/>
          <a:ea typeface="Arial"/>
          <a:cs typeface="Arial"/>
          <a:sym typeface="Arial"/>
        </a:defRPr>
      </a:lvl2pPr>
      <a:lvl3pPr defTabSz="457200">
        <a:lnSpc>
          <a:spcPct val="120000"/>
        </a:lnSpc>
        <a:defRPr sz="3200" b="1">
          <a:latin typeface="Arial"/>
          <a:ea typeface="Arial"/>
          <a:cs typeface="Arial"/>
          <a:sym typeface="Arial"/>
        </a:defRPr>
      </a:lvl3pPr>
      <a:lvl4pPr defTabSz="457200">
        <a:lnSpc>
          <a:spcPct val="120000"/>
        </a:lnSpc>
        <a:defRPr sz="3200" b="1">
          <a:latin typeface="Arial"/>
          <a:ea typeface="Arial"/>
          <a:cs typeface="Arial"/>
          <a:sym typeface="Arial"/>
        </a:defRPr>
      </a:lvl4pPr>
      <a:lvl5pPr defTabSz="457200">
        <a:lnSpc>
          <a:spcPct val="120000"/>
        </a:lnSpc>
        <a:defRPr sz="3200" b="1">
          <a:latin typeface="Arial"/>
          <a:ea typeface="Arial"/>
          <a:cs typeface="Arial"/>
          <a:sym typeface="Arial"/>
        </a:defRPr>
      </a:lvl5pPr>
      <a:lvl6pPr indent="457200" defTabSz="457200">
        <a:lnSpc>
          <a:spcPct val="120000"/>
        </a:lnSpc>
        <a:defRPr sz="3200" b="1">
          <a:latin typeface="Arial"/>
          <a:ea typeface="Arial"/>
          <a:cs typeface="Arial"/>
          <a:sym typeface="Arial"/>
        </a:defRPr>
      </a:lvl6pPr>
      <a:lvl7pPr indent="914400" defTabSz="457200">
        <a:lnSpc>
          <a:spcPct val="120000"/>
        </a:lnSpc>
        <a:defRPr sz="3200" b="1">
          <a:latin typeface="Arial"/>
          <a:ea typeface="Arial"/>
          <a:cs typeface="Arial"/>
          <a:sym typeface="Arial"/>
        </a:defRPr>
      </a:lvl7pPr>
      <a:lvl8pPr indent="1371600" defTabSz="457200">
        <a:lnSpc>
          <a:spcPct val="120000"/>
        </a:lnSpc>
        <a:defRPr sz="3200" b="1">
          <a:latin typeface="Arial"/>
          <a:ea typeface="Arial"/>
          <a:cs typeface="Arial"/>
          <a:sym typeface="Arial"/>
        </a:defRPr>
      </a:lvl8pPr>
      <a:lvl9pPr indent="1828800" defTabSz="457200">
        <a:lnSpc>
          <a:spcPct val="120000"/>
        </a:lnSpc>
        <a:defRPr sz="3200" b="1">
          <a:latin typeface="Arial"/>
          <a:ea typeface="Arial"/>
          <a:cs typeface="Arial"/>
          <a:sym typeface="Arial"/>
        </a:defRPr>
      </a:lvl9pPr>
    </p:titleStyle>
    <p:bodyStyle>
      <a:lvl1pPr marL="342900" indent="-342900" defTabSz="457200">
        <a:lnSpc>
          <a:spcPct val="150000"/>
        </a:lnSpc>
        <a:spcBef>
          <a:spcPts val="600"/>
        </a:spcBef>
        <a:buSzPct val="100000"/>
        <a:buFont typeface="Arial"/>
        <a:buChar char="•"/>
        <a:defRPr sz="2400">
          <a:latin typeface="Arial"/>
          <a:ea typeface="Arial"/>
          <a:cs typeface="Arial"/>
          <a:sym typeface="Arial"/>
        </a:defRPr>
      </a:lvl1pPr>
      <a:lvl2pPr marL="742950" indent="-285750" defTabSz="457200">
        <a:lnSpc>
          <a:spcPct val="150000"/>
        </a:lnSpc>
        <a:spcBef>
          <a:spcPts val="600"/>
        </a:spcBef>
        <a:buSzPct val="100000"/>
        <a:buFont typeface="Arial"/>
        <a:buChar char="–"/>
        <a:defRPr sz="2400">
          <a:latin typeface="Arial"/>
          <a:ea typeface="Arial"/>
          <a:cs typeface="Arial"/>
          <a:sym typeface="Arial"/>
        </a:defRPr>
      </a:lvl2pPr>
      <a:lvl3pPr marL="1219200" indent="-304800" defTabSz="457200">
        <a:lnSpc>
          <a:spcPct val="150000"/>
        </a:lnSpc>
        <a:spcBef>
          <a:spcPts val="600"/>
        </a:spcBef>
        <a:buSzPct val="100000"/>
        <a:buFont typeface="Arial"/>
        <a:buChar char="•"/>
        <a:defRPr sz="2400">
          <a:latin typeface="Arial"/>
          <a:ea typeface="Arial"/>
          <a:cs typeface="Arial"/>
          <a:sym typeface="Arial"/>
        </a:defRPr>
      </a:lvl3pPr>
      <a:lvl4pPr marL="1763485" indent="-391885" defTabSz="457200">
        <a:lnSpc>
          <a:spcPct val="150000"/>
        </a:lnSpc>
        <a:spcBef>
          <a:spcPts val="600"/>
        </a:spcBef>
        <a:buSzPct val="100000"/>
        <a:buFont typeface="Arial"/>
        <a:buChar char="–"/>
        <a:defRPr sz="2400">
          <a:latin typeface="Arial"/>
          <a:ea typeface="Arial"/>
          <a:cs typeface="Arial"/>
          <a:sym typeface="Arial"/>
        </a:defRPr>
      </a:lvl4pPr>
      <a:lvl5pPr marL="2377439" indent="-548639" defTabSz="457200">
        <a:lnSpc>
          <a:spcPct val="150000"/>
        </a:lnSpc>
        <a:spcBef>
          <a:spcPts val="600"/>
        </a:spcBef>
        <a:buSzPct val="100000"/>
        <a:buFont typeface="Arial"/>
        <a:buChar char="»"/>
        <a:defRPr sz="2400">
          <a:latin typeface="Arial"/>
          <a:ea typeface="Arial"/>
          <a:cs typeface="Arial"/>
          <a:sym typeface="Arial"/>
        </a:defRPr>
      </a:lvl5pPr>
      <a:lvl6pPr marL="2560320" indent="-274320" defTabSz="457200">
        <a:lnSpc>
          <a:spcPct val="150000"/>
        </a:lnSpc>
        <a:spcBef>
          <a:spcPts val="600"/>
        </a:spcBef>
        <a:buSzPct val="100000"/>
        <a:buFont typeface="Arial"/>
        <a:buChar char="•"/>
        <a:defRPr sz="2400">
          <a:latin typeface="Arial"/>
          <a:ea typeface="Arial"/>
          <a:cs typeface="Arial"/>
          <a:sym typeface="Arial"/>
        </a:defRPr>
      </a:lvl6pPr>
      <a:lvl7pPr marL="3017520" indent="-274320" defTabSz="457200">
        <a:lnSpc>
          <a:spcPct val="150000"/>
        </a:lnSpc>
        <a:spcBef>
          <a:spcPts val="600"/>
        </a:spcBef>
        <a:buSzPct val="100000"/>
        <a:buFont typeface="Arial"/>
        <a:buChar char="•"/>
        <a:defRPr sz="2400">
          <a:latin typeface="Arial"/>
          <a:ea typeface="Arial"/>
          <a:cs typeface="Arial"/>
          <a:sym typeface="Arial"/>
        </a:defRPr>
      </a:lvl7pPr>
      <a:lvl8pPr marL="3474720" indent="-274320" defTabSz="457200">
        <a:lnSpc>
          <a:spcPct val="150000"/>
        </a:lnSpc>
        <a:spcBef>
          <a:spcPts val="600"/>
        </a:spcBef>
        <a:buSzPct val="100000"/>
        <a:buFont typeface="Arial"/>
        <a:buChar char="•"/>
        <a:defRPr sz="2400">
          <a:latin typeface="Arial"/>
          <a:ea typeface="Arial"/>
          <a:cs typeface="Arial"/>
          <a:sym typeface="Arial"/>
        </a:defRPr>
      </a:lvl8pPr>
      <a:lvl9pPr marL="3931920" indent="-274320" defTabSz="457200">
        <a:lnSpc>
          <a:spcPct val="150000"/>
        </a:lnSpc>
        <a:spcBef>
          <a:spcPts val="600"/>
        </a:spcBef>
        <a:buSzPct val="100000"/>
        <a:buFont typeface="Arial"/>
        <a:buChar char="•"/>
        <a:defRPr sz="2400">
          <a:latin typeface="Arial"/>
          <a:ea typeface="Arial"/>
          <a:cs typeface="Arial"/>
          <a:sym typeface="Arial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00113"/>
            <a:ext cx="82296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Headline Line One</a:t>
            </a:r>
            <a:br>
              <a:rPr lang="en-US" dirty="0"/>
            </a:br>
            <a:r>
              <a:rPr lang="en-US" dirty="0"/>
              <a:t>Headline Line Two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22600"/>
            <a:ext cx="82296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rtl="0">
              <a:defRPr/>
            </a:pPr>
            <a:fld id="{C944504B-B211-B34D-97AF-78446C71FCDD}" type="datetimeFigureOut">
              <a:rPr lang="en-US" kern="120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4/12/2016</a:t>
            </a:fld>
            <a:endParaRPr lang="en-US" kern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rtl="0">
              <a:defRPr/>
            </a:pPr>
            <a:endParaRPr lang="en-US" kern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rtl="0">
              <a:defRPr/>
            </a:pPr>
            <a:fld id="{0EF7D53D-272A-624E-BE3D-99D13E2B4193}" type="slidenum">
              <a:rPr lang="en-US" kern="120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8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9" y="33021"/>
            <a:ext cx="8919221" cy="1719221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32926" y="5444796"/>
            <a:ext cx="7713577" cy="115045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000" dirty="0" smtClean="0">
              <a:solidFill>
                <a:prstClr val="black"/>
              </a:solidFill>
              <a:latin typeface="Arial"/>
            </a:endParaRPr>
          </a:p>
          <a:p>
            <a:pPr algn="l"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Arial"/>
              </a:rPr>
              <a:t>Francine A. Cronin</a:t>
            </a:r>
          </a:p>
          <a:p>
            <a:pPr algn="l"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Arial"/>
              </a:rPr>
              <a:t>Associate Vice Chancellor of University Development</a:t>
            </a:r>
          </a:p>
          <a:p>
            <a:pPr algn="l"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Arial"/>
              </a:rPr>
              <a:t>April 12, 2016</a:t>
            </a:r>
            <a:endParaRPr lang="en-US" sz="2000" b="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392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3999" cy="6251333"/>
            <a:chOff x="0" y="0"/>
            <a:chExt cx="9143999" cy="62513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3999" cy="625133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197212" y="88490"/>
              <a:ext cx="1838632" cy="1200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r>
                <a:rPr lang="en-US" dirty="0"/>
                <a:t>Total Campaign Commitments</a:t>
              </a:r>
            </a:p>
            <a:p>
              <a:r>
                <a:rPr lang="en-US" b="1" dirty="0"/>
                <a:t>$840.92 Million</a:t>
              </a:r>
            </a:p>
            <a:p>
              <a:pPr algn="l" rtl="0" latinLnBrk="1" hangingPunct="0"/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741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 Progress Timeline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58451" y="2225306"/>
            <a:ext cx="8887278" cy="3897746"/>
            <a:chOff x="256722" y="2640026"/>
            <a:chExt cx="8887278" cy="3897746"/>
          </a:xfrm>
        </p:grpSpPr>
        <p:grpSp>
          <p:nvGrpSpPr>
            <p:cNvPr id="17" name="Group 16"/>
            <p:cNvGrpSpPr/>
            <p:nvPr/>
          </p:nvGrpSpPr>
          <p:grpSpPr>
            <a:xfrm>
              <a:off x="256722" y="2640026"/>
              <a:ext cx="8887278" cy="3897746"/>
              <a:chOff x="385083" y="3262021"/>
              <a:chExt cx="8887278" cy="3009469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385083" y="3262021"/>
                <a:ext cx="8887278" cy="3009469"/>
                <a:chOff x="-394407" y="-365699"/>
                <a:chExt cx="11010900" cy="2819400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-394407" y="-365699"/>
                  <a:ext cx="11010900" cy="2819400"/>
                  <a:chOff x="966900" y="2019300"/>
                  <a:chExt cx="11010900" cy="2819400"/>
                </a:xfrm>
              </p:grpSpPr>
              <p:pic>
                <p:nvPicPr>
                  <p:cNvPr id="10" name="Picture 9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66900" y="2019300"/>
                    <a:ext cx="11010900" cy="2819400"/>
                  </a:xfrm>
                  <a:prstGeom prst="rect">
                    <a:avLst/>
                  </a:prstGeom>
                </p:spPr>
              </p:pic>
              <p:cxnSp>
                <p:nvCxnSpPr>
                  <p:cNvPr id="11" name="Straight Arrow Connector 10"/>
                  <p:cNvCxnSpPr/>
                  <p:nvPr/>
                </p:nvCxnSpPr>
                <p:spPr>
                  <a:xfrm flipV="1">
                    <a:off x="2291197" y="2125014"/>
                    <a:ext cx="8961120" cy="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headEnd type="triangle"/>
                    <a:tailEnd type="triangle"/>
                  </a:ln>
                  <a:effectLst/>
                </p:spPr>
              </p:cxnSp>
            </p:grpSp>
            <p:sp>
              <p:nvSpPr>
                <p:cNvPr id="13" name="TextBox 12"/>
                <p:cNvSpPr txBox="1"/>
                <p:nvPr/>
              </p:nvSpPr>
              <p:spPr>
                <a:xfrm>
                  <a:off x="588733" y="866026"/>
                  <a:ext cx="74220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b="1" kern="1200" dirty="0" smtClean="0">
                      <a:solidFill>
                        <a:prstClr val="black"/>
                      </a:solidFill>
                      <a:ea typeface="ＭＳ Ｐゴシック" charset="0"/>
                      <a:cs typeface="+mn-cs"/>
                    </a:rPr>
                    <a:t/>
                  </a:r>
                  <a:br>
                    <a:rPr lang="en-US" sz="800" b="1" kern="1200" dirty="0" smtClean="0">
                      <a:solidFill>
                        <a:prstClr val="black"/>
                      </a:solidFill>
                      <a:ea typeface="ＭＳ Ｐゴシック" charset="0"/>
                      <a:cs typeface="+mn-cs"/>
                    </a:rPr>
                  </a:br>
                  <a:r>
                    <a:rPr lang="en-US" sz="800" b="1" kern="1200" dirty="0" smtClean="0">
                      <a:solidFill>
                        <a:prstClr val="black"/>
                      </a:solidFill>
                      <a:ea typeface="ＭＳ Ｐゴシック" charset="0"/>
                      <a:cs typeface="+mn-cs"/>
                    </a:rPr>
                    <a:t>Sep 30, 2013</a:t>
                  </a:r>
                  <a:br>
                    <a:rPr lang="en-US" sz="800" b="1" kern="1200" dirty="0" smtClean="0">
                      <a:solidFill>
                        <a:prstClr val="black"/>
                      </a:solidFill>
                      <a:ea typeface="ＭＳ Ｐゴシック" charset="0"/>
                      <a:cs typeface="+mn-cs"/>
                    </a:rPr>
                  </a:br>
                  <a:endParaRPr lang="en-US" sz="800" b="1" kern="1200" dirty="0">
                    <a:solidFill>
                      <a:prstClr val="black"/>
                    </a:solidFill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8387268" y="3393996"/>
                <a:ext cx="599063" cy="451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 kern="1200" dirty="0" smtClean="0">
                    <a:solidFill>
                      <a:prstClr val="black"/>
                    </a:solidFill>
                    <a:ea typeface="ＭＳ Ｐゴシック" charset="0"/>
                    <a:cs typeface="+mn-cs"/>
                  </a:rPr>
                  <a:t/>
                </a:r>
                <a:br>
                  <a:rPr lang="en-US" sz="800" b="1" kern="1200" dirty="0" smtClean="0">
                    <a:solidFill>
                      <a:prstClr val="black"/>
                    </a:solidFill>
                    <a:ea typeface="ＭＳ Ｐゴシック" charset="0"/>
                    <a:cs typeface="+mn-cs"/>
                  </a:rPr>
                </a:br>
                <a:r>
                  <a:rPr lang="en-US" sz="800" b="1" kern="1200" dirty="0" smtClean="0">
                    <a:solidFill>
                      <a:prstClr val="black"/>
                    </a:solidFill>
                    <a:ea typeface="ＭＳ Ｐゴシック" charset="0"/>
                    <a:cs typeface="+mn-cs"/>
                  </a:rPr>
                  <a:t>Feb 17, 2016</a:t>
                </a:r>
                <a:br>
                  <a:rPr lang="en-US" sz="800" b="1" kern="1200" dirty="0" smtClean="0">
                    <a:solidFill>
                      <a:prstClr val="black"/>
                    </a:solidFill>
                    <a:ea typeface="ＭＳ Ｐゴシック" charset="0"/>
                    <a:cs typeface="+mn-cs"/>
                  </a:rPr>
                </a:br>
                <a:endParaRPr lang="en-US" sz="800" b="1" kern="1200" dirty="0">
                  <a:solidFill>
                    <a:prstClr val="black"/>
                  </a:solidFill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889829" y="2640026"/>
              <a:ext cx="17337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kern="1200" dirty="0" smtClean="0">
                  <a:solidFill>
                    <a:prstClr val="black"/>
                  </a:solidFill>
                  <a:ea typeface="ＭＳ Ｐゴシック" charset="0"/>
                  <a:cs typeface="+mn-cs"/>
                </a:rPr>
                <a:t>NUCLEUS PHASE</a:t>
              </a:r>
              <a:endParaRPr lang="en-US" kern="1200" dirty="0">
                <a:solidFill>
                  <a:prstClr val="black"/>
                </a:solidFill>
                <a:ea typeface="ＭＳ Ｐゴシック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508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975"/>
            <a:ext cx="8458200" cy="708025"/>
          </a:xfrm>
        </p:spPr>
        <p:txBody>
          <a:bodyPr/>
          <a:lstStyle/>
          <a:p>
            <a:r>
              <a:rPr lang="en-US" sz="3600" b="1" dirty="0" smtClean="0"/>
              <a:t>10 Key FY16 Campaign Deliverables 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90600"/>
            <a:ext cx="8458200" cy="5867400"/>
          </a:xfrm>
        </p:spPr>
        <p:txBody>
          <a:bodyPr>
            <a:normAutofit lnSpcReduction="10000"/>
          </a:bodyPr>
          <a:lstStyle/>
          <a:p>
            <a:pPr marL="514350" lvl="1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dirty="0" smtClean="0"/>
              <a:t>Secure at least 60</a:t>
            </a:r>
            <a:r>
              <a:rPr lang="en-US" dirty="0"/>
              <a:t>% of Campaign </a:t>
            </a:r>
            <a:r>
              <a:rPr lang="en-US" dirty="0" smtClean="0"/>
              <a:t>Goal ($900M)</a:t>
            </a:r>
          </a:p>
          <a:p>
            <a:pPr marL="514350" lvl="1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endParaRPr lang="en-US" b="1" dirty="0" smtClean="0"/>
          </a:p>
          <a:p>
            <a:pPr marL="514350" lvl="1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dirty="0" smtClean="0"/>
              <a:t>Determine </a:t>
            </a:r>
            <a:r>
              <a:rPr lang="en-US" dirty="0"/>
              <a:t>Campaign </a:t>
            </a:r>
            <a:r>
              <a:rPr lang="en-US" dirty="0" smtClean="0"/>
              <a:t>Sub Goals </a:t>
            </a:r>
            <a:r>
              <a:rPr lang="en-US" dirty="0"/>
              <a:t>&amp; Featured </a:t>
            </a:r>
            <a:r>
              <a:rPr lang="en-US" dirty="0" smtClean="0"/>
              <a:t>Objectives</a:t>
            </a:r>
          </a:p>
          <a:p>
            <a:pPr marL="514350" lvl="1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endParaRPr lang="en-US" b="1" dirty="0"/>
          </a:p>
          <a:p>
            <a:pPr marL="514350" lvl="1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dirty="0" smtClean="0"/>
              <a:t>Finalize </a:t>
            </a:r>
            <a:r>
              <a:rPr lang="en-US" dirty="0"/>
              <a:t>&amp; Standardize Campaign </a:t>
            </a:r>
            <a:r>
              <a:rPr lang="en-US" dirty="0" smtClean="0"/>
              <a:t>Reports</a:t>
            </a:r>
          </a:p>
          <a:p>
            <a:pPr marL="514350" lvl="1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endParaRPr lang="en-US" dirty="0" smtClean="0"/>
          </a:p>
          <a:p>
            <a:pPr marL="514350" lvl="1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dirty="0" smtClean="0"/>
              <a:t>Recruit </a:t>
            </a:r>
            <a:r>
              <a:rPr lang="en-US" dirty="0"/>
              <a:t>Campaign Volunteer </a:t>
            </a:r>
            <a:r>
              <a:rPr lang="en-US" dirty="0" smtClean="0"/>
              <a:t>Leadership</a:t>
            </a:r>
          </a:p>
          <a:p>
            <a:pPr marL="971550" lvl="2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C00000"/>
                </a:solidFill>
              </a:rPr>
              <a:t>Volunteer Leadership </a:t>
            </a:r>
            <a:r>
              <a:rPr lang="en-US" sz="2600" dirty="0" smtClean="0">
                <a:solidFill>
                  <a:srgbClr val="C00000"/>
                </a:solidFill>
              </a:rPr>
              <a:t>Summit—Thursday June 16 – Friday, June 17 at The </a:t>
            </a:r>
            <a:r>
              <a:rPr lang="en-US" sz="2600" dirty="0" err="1" smtClean="0">
                <a:solidFill>
                  <a:srgbClr val="C00000"/>
                </a:solidFill>
              </a:rPr>
              <a:t>Umstead</a:t>
            </a:r>
            <a:endParaRPr lang="en-US" sz="2600" dirty="0" smtClean="0">
              <a:solidFill>
                <a:srgbClr val="C00000"/>
              </a:solidFill>
            </a:endParaRPr>
          </a:p>
          <a:p>
            <a:pPr marL="971550" lvl="2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endParaRPr lang="en-US" sz="2800" dirty="0" smtClean="0">
              <a:solidFill>
                <a:prstClr val="black">
                  <a:tint val="75000"/>
                </a:prstClr>
              </a:solidFill>
            </a:endParaRPr>
          </a:p>
          <a:p>
            <a:pPr marL="514350" lvl="1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Plan </a:t>
            </a:r>
            <a:r>
              <a:rPr lang="en-US" dirty="0" smtClean="0">
                <a:solidFill>
                  <a:srgbClr val="C00000"/>
                </a:solidFill>
              </a:rPr>
              <a:t>for October 23-30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smtClean="0">
                <a:solidFill>
                  <a:srgbClr val="C00000"/>
                </a:solidFill>
              </a:rPr>
              <a:t>2016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Kick-off </a:t>
            </a:r>
            <a:r>
              <a:rPr lang="en-US" dirty="0">
                <a:solidFill>
                  <a:srgbClr val="C00000"/>
                </a:solidFill>
              </a:rPr>
              <a:t>Event(s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  <a:p>
            <a:pPr marL="342900" lvl="1" indent="-3429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500" dirty="0"/>
          </a:p>
          <a:p>
            <a:pPr marL="410147" lvl="1" indent="-410147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2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975"/>
            <a:ext cx="8458200" cy="708025"/>
          </a:xfrm>
        </p:spPr>
        <p:txBody>
          <a:bodyPr/>
          <a:lstStyle/>
          <a:p>
            <a:r>
              <a:rPr lang="en-US" sz="3600" b="1" dirty="0" smtClean="0"/>
              <a:t>10 Key FY16 Campaign Deliverables 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90600"/>
            <a:ext cx="8458200" cy="5867400"/>
          </a:xfrm>
        </p:spPr>
        <p:txBody>
          <a:bodyPr>
            <a:normAutofit lnSpcReduction="10000"/>
          </a:bodyPr>
          <a:lstStyle/>
          <a:p>
            <a:pPr marL="514350" lvl="1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 startAt="6"/>
            </a:pPr>
            <a:r>
              <a:rPr lang="en-US" dirty="0" smtClean="0"/>
              <a:t>Develop Campaign Branding &amp; Marketing Materials</a:t>
            </a:r>
          </a:p>
          <a:p>
            <a:pPr marL="514350" lvl="1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 startAt="6"/>
            </a:pPr>
            <a:endParaRPr lang="en-US" b="1" dirty="0"/>
          </a:p>
          <a:p>
            <a:pPr marL="514350" lvl="1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 startAt="6"/>
            </a:pPr>
            <a:r>
              <a:rPr lang="en-US" dirty="0" smtClean="0"/>
              <a:t>Qualify TBD # of Major Gift/Leadership Gift Prospects </a:t>
            </a:r>
          </a:p>
          <a:p>
            <a:pPr marL="514350" lvl="1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 startAt="6"/>
            </a:pPr>
            <a:endParaRPr lang="en-US" b="1" dirty="0"/>
          </a:p>
          <a:p>
            <a:pPr marL="514350" lvl="1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 startAt="6"/>
            </a:pPr>
            <a:r>
              <a:rPr lang="en-US" dirty="0" smtClean="0"/>
              <a:t>Develop Stewardship Plans &amp; Activities</a:t>
            </a:r>
          </a:p>
          <a:p>
            <a:pPr marL="514350" lvl="1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 startAt="6"/>
            </a:pPr>
            <a:endParaRPr lang="en-US" dirty="0" smtClean="0"/>
          </a:p>
          <a:p>
            <a:pPr marL="514350" lvl="1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 startAt="6"/>
            </a:pPr>
            <a:r>
              <a:rPr lang="en-US" dirty="0" smtClean="0"/>
              <a:t>Create Internal </a:t>
            </a:r>
            <a:r>
              <a:rPr lang="en-US" dirty="0"/>
              <a:t>Campaign Operations Workgroup (C.O.W.)</a:t>
            </a:r>
          </a:p>
          <a:p>
            <a:pPr marL="971550" lvl="2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 startAt="6"/>
            </a:pPr>
            <a:endParaRPr lang="en-US" sz="2800" dirty="0" smtClean="0">
              <a:solidFill>
                <a:prstClr val="black">
                  <a:tint val="75000"/>
                </a:prstClr>
              </a:solidFill>
            </a:endParaRPr>
          </a:p>
          <a:p>
            <a:pPr marL="514350" lvl="1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 startAt="6"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Have Fun and Stay Sane!</a:t>
            </a:r>
            <a:endParaRPr lang="en-US" dirty="0"/>
          </a:p>
          <a:p>
            <a:pPr marL="342900" lvl="1" indent="-3429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500" dirty="0"/>
          </a:p>
          <a:p>
            <a:pPr marL="410147" lvl="1" indent="-410147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97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741872"/>
              </p:ext>
            </p:extLst>
          </p:nvPr>
        </p:nvGraphicFramePr>
        <p:xfrm>
          <a:off x="0" y="0"/>
          <a:ext cx="915992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Acrobat Document" r:id="rId3" imgW="7680960" imgH="4663440" progId="AcroExch.Document.DC">
                  <p:embed/>
                </p:oleObj>
              </mc:Choice>
              <mc:Fallback>
                <p:oleObj name="Acrobat Document" r:id="rId3" imgW="7680960" imgH="46634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59925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976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380"/>
            <a:ext cx="8458200" cy="708025"/>
          </a:xfrm>
        </p:spPr>
        <p:txBody>
          <a:bodyPr/>
          <a:lstStyle/>
          <a:p>
            <a:r>
              <a:rPr lang="en-US" sz="3600" b="1" dirty="0" smtClean="0"/>
              <a:t>Campaign Kick-off Week</a:t>
            </a:r>
            <a:br>
              <a:rPr lang="en-US" sz="3600" b="1" dirty="0" smtClean="0"/>
            </a:br>
            <a:r>
              <a:rPr lang="en-US" sz="3600" b="1" dirty="0" smtClean="0">
                <a:solidFill>
                  <a:srgbClr val="C00000"/>
                </a:solidFill>
              </a:rPr>
              <a:t>October 23-30, 2016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90600"/>
            <a:ext cx="8458200" cy="5867400"/>
          </a:xfrm>
        </p:spPr>
        <p:txBody>
          <a:bodyPr>
            <a:normAutofit/>
          </a:bodyPr>
          <a:lstStyle/>
          <a:p>
            <a:pPr marL="410147" lvl="1" indent="-410147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600" dirty="0" smtClean="0"/>
          </a:p>
          <a:p>
            <a:pPr marL="410147" lvl="1" indent="-410147" algn="l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Thursday night, </a:t>
            </a:r>
            <a:r>
              <a:rPr lang="en-US" dirty="0"/>
              <a:t>October 27, 2016 – Evening of the Stars.  Invitation </a:t>
            </a:r>
            <a:r>
              <a:rPr lang="en-US" dirty="0" smtClean="0"/>
              <a:t>Only.</a:t>
            </a:r>
          </a:p>
          <a:p>
            <a:pPr marL="0" lvl="1" algn="l">
              <a:spcBef>
                <a:spcPts val="0"/>
              </a:spcBef>
              <a:buClr>
                <a:srgbClr val="C00000"/>
              </a:buClr>
            </a:pPr>
            <a:endParaRPr lang="en-US" dirty="0" smtClean="0"/>
          </a:p>
          <a:p>
            <a:pPr marL="410147" lvl="1" indent="-410147" algn="l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Friday </a:t>
            </a:r>
            <a:r>
              <a:rPr lang="en-US" dirty="0"/>
              <a:t>afternoon/evening, October 28, 2016 –</a:t>
            </a:r>
            <a:r>
              <a:rPr lang="en-US" dirty="0" smtClean="0"/>
              <a:t> </a:t>
            </a:r>
            <a:r>
              <a:rPr lang="en-US" dirty="0"/>
              <a:t>Homecoming Parade and </a:t>
            </a:r>
            <a:r>
              <a:rPr lang="en-US" dirty="0" smtClean="0"/>
              <a:t>Related College/Unit Celebrations.</a:t>
            </a:r>
          </a:p>
          <a:p>
            <a:pPr marL="0" lvl="1" algn="l">
              <a:spcBef>
                <a:spcPts val="0"/>
              </a:spcBef>
              <a:buClr>
                <a:srgbClr val="C00000"/>
              </a:buClr>
            </a:pPr>
            <a:endParaRPr lang="en-US" dirty="0" smtClean="0"/>
          </a:p>
          <a:p>
            <a:pPr marL="410147" lvl="1" indent="-410147" algn="l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Friday </a:t>
            </a:r>
            <a:r>
              <a:rPr lang="en-US" dirty="0"/>
              <a:t>night, October 28, 2016 – Campaign </a:t>
            </a:r>
            <a:r>
              <a:rPr lang="en-US" dirty="0" smtClean="0"/>
              <a:t>Kick-off</a:t>
            </a:r>
            <a:r>
              <a:rPr lang="en-US" dirty="0"/>
              <a:t>.  Invitation </a:t>
            </a:r>
            <a:r>
              <a:rPr lang="en-US" dirty="0" smtClean="0"/>
              <a:t>Only.</a:t>
            </a:r>
          </a:p>
          <a:p>
            <a:pPr marL="0" lvl="1" algn="l">
              <a:spcBef>
                <a:spcPts val="0"/>
              </a:spcBef>
              <a:buClr>
                <a:srgbClr val="C00000"/>
              </a:buClr>
            </a:pPr>
            <a:endParaRPr lang="en-US" dirty="0" smtClean="0"/>
          </a:p>
          <a:p>
            <a:pPr marL="410147" lvl="1" indent="-410147" algn="l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Saturday</a:t>
            </a:r>
            <a:r>
              <a:rPr lang="en-US" dirty="0"/>
              <a:t>, October 29, 2016 – Football Game vs. Boston College. </a:t>
            </a:r>
          </a:p>
        </p:txBody>
      </p:sp>
    </p:spTree>
    <p:extLst>
      <p:ext uri="{BB962C8B-B14F-4D97-AF65-F5344CB8AC3E}">
        <p14:creationId xmlns:p14="http://schemas.microsoft.com/office/powerpoint/2010/main" val="250383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380"/>
            <a:ext cx="8458200" cy="708025"/>
          </a:xfrm>
        </p:spPr>
        <p:txBody>
          <a:bodyPr/>
          <a:lstStyle/>
          <a:p>
            <a:r>
              <a:rPr lang="en-US" sz="3600" b="1" dirty="0" smtClean="0"/>
              <a:t>Campaign Kick-off Week</a:t>
            </a:r>
            <a:br>
              <a:rPr lang="en-US" sz="3600" b="1" dirty="0" smtClean="0"/>
            </a:br>
            <a:r>
              <a:rPr lang="en-US" sz="3600" b="1" dirty="0" smtClean="0">
                <a:solidFill>
                  <a:srgbClr val="C00000"/>
                </a:solidFill>
              </a:rPr>
              <a:t>October 23-30, 2016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90600"/>
            <a:ext cx="8458200" cy="5867400"/>
          </a:xfrm>
        </p:spPr>
        <p:txBody>
          <a:bodyPr>
            <a:normAutofit/>
          </a:bodyPr>
          <a:lstStyle/>
          <a:p>
            <a:pPr marL="410147" lvl="1" indent="-410147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600" dirty="0" smtClean="0"/>
          </a:p>
          <a:p>
            <a:pPr marL="410147" lvl="1" indent="-410147" algn="l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F</a:t>
            </a:r>
            <a:r>
              <a:rPr lang="en-US" dirty="0" smtClean="0"/>
              <a:t>oundation </a:t>
            </a:r>
            <a:r>
              <a:rPr lang="en-US" dirty="0"/>
              <a:t>B</a:t>
            </a:r>
            <a:r>
              <a:rPr lang="en-US" dirty="0" smtClean="0"/>
              <a:t>oards </a:t>
            </a:r>
          </a:p>
          <a:p>
            <a:pPr marL="0" lvl="1" algn="l">
              <a:spcBef>
                <a:spcPts val="0"/>
              </a:spcBef>
              <a:buClr>
                <a:srgbClr val="C00000"/>
              </a:buClr>
            </a:pPr>
            <a:endParaRPr lang="en-US" dirty="0" smtClean="0"/>
          </a:p>
          <a:p>
            <a:pPr marL="410147" lvl="1" indent="-410147" algn="l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S</a:t>
            </a:r>
            <a:r>
              <a:rPr lang="en-US" dirty="0" smtClean="0"/>
              <a:t>cholarship Events</a:t>
            </a:r>
          </a:p>
          <a:p>
            <a:pPr marL="0" lvl="1" algn="l">
              <a:spcBef>
                <a:spcPts val="0"/>
              </a:spcBef>
              <a:buClr>
                <a:srgbClr val="C00000"/>
              </a:buClr>
            </a:pPr>
            <a:endParaRPr lang="en-US" dirty="0" smtClean="0"/>
          </a:p>
          <a:p>
            <a:pPr marL="410147" lvl="1" indent="-410147" algn="l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F</a:t>
            </a:r>
            <a:r>
              <a:rPr lang="en-US" dirty="0" smtClean="0"/>
              <a:t>aculty Recognitions</a:t>
            </a:r>
          </a:p>
          <a:p>
            <a:pPr marL="0" lvl="1" algn="l">
              <a:spcBef>
                <a:spcPts val="0"/>
              </a:spcBef>
              <a:buClr>
                <a:srgbClr val="C00000"/>
              </a:buClr>
            </a:pPr>
            <a:endParaRPr lang="en-US" dirty="0" smtClean="0"/>
          </a:p>
          <a:p>
            <a:pPr marL="410147" lvl="1" indent="-410147" algn="l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S</a:t>
            </a:r>
            <a:r>
              <a:rPr lang="en-US" dirty="0" smtClean="0"/>
              <a:t>tudent Engagement</a:t>
            </a:r>
          </a:p>
          <a:p>
            <a:pPr marL="0" lvl="1" algn="l">
              <a:spcBef>
                <a:spcPts val="0"/>
              </a:spcBef>
              <a:buClr>
                <a:srgbClr val="C00000"/>
              </a:buClr>
            </a:pPr>
            <a:endParaRPr lang="en-US" dirty="0" smtClean="0"/>
          </a:p>
          <a:p>
            <a:pPr marL="410147" lvl="1" indent="-410147" algn="l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A</a:t>
            </a:r>
            <a:r>
              <a:rPr lang="en-US" dirty="0" smtClean="0"/>
              <a:t>nything </a:t>
            </a:r>
            <a:r>
              <a:rPr lang="en-US" dirty="0"/>
              <a:t>that will elevate the celebratory nature of the week and provide additional incentives to be on campus for other exciting </a:t>
            </a:r>
            <a:r>
              <a:rPr lang="en-US" dirty="0" smtClean="0"/>
              <a:t>events!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48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48" y="1208048"/>
            <a:ext cx="8487052" cy="564995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95380"/>
            <a:ext cx="8458200" cy="708025"/>
          </a:xfrm>
        </p:spPr>
        <p:txBody>
          <a:bodyPr/>
          <a:lstStyle/>
          <a:p>
            <a:r>
              <a:rPr lang="en-US" sz="3600" b="1" dirty="0" smtClean="0"/>
              <a:t>Campaign Operations Workgroup (C.O.W.)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0883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380"/>
            <a:ext cx="8458200" cy="708025"/>
          </a:xfrm>
        </p:spPr>
        <p:txBody>
          <a:bodyPr/>
          <a:lstStyle/>
          <a:p>
            <a:r>
              <a:rPr lang="en-US" sz="3600" b="1" dirty="0" smtClean="0"/>
              <a:t>Campaign Operations Workgroup (C.O.W.)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90600"/>
            <a:ext cx="8458200" cy="5867400"/>
          </a:xfrm>
        </p:spPr>
        <p:txBody>
          <a:bodyPr>
            <a:normAutofit/>
          </a:bodyPr>
          <a:lstStyle/>
          <a:p>
            <a:pPr marL="410147" lvl="1" indent="-410147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600" dirty="0" smtClean="0"/>
          </a:p>
          <a:p>
            <a:pPr marL="514350" lvl="1" indent="-514350" algn="l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2600" dirty="0" smtClean="0"/>
              <a:t>Communications &amp; Marketing</a:t>
            </a:r>
          </a:p>
          <a:p>
            <a:pPr marL="514350" lvl="1" indent="-514350" algn="l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endParaRPr lang="en-US" sz="2600" dirty="0"/>
          </a:p>
          <a:p>
            <a:pPr marL="514350" lvl="1" indent="-514350" algn="l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2600" dirty="0" smtClean="0"/>
              <a:t>Events</a:t>
            </a:r>
          </a:p>
          <a:p>
            <a:pPr marL="514350" lvl="1" indent="-514350" algn="l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endParaRPr lang="en-US" sz="2600" dirty="0" smtClean="0"/>
          </a:p>
          <a:p>
            <a:pPr marL="514350" lvl="1" indent="-514350" algn="l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2600" dirty="0" smtClean="0"/>
              <a:t>Prospects/Pipeline</a:t>
            </a:r>
          </a:p>
          <a:p>
            <a:pPr marL="514350" lvl="1" indent="-514350" algn="l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endParaRPr lang="en-US" sz="2600" dirty="0" smtClean="0"/>
          </a:p>
          <a:p>
            <a:pPr marL="514350" lvl="1" indent="-514350" algn="l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2600" dirty="0" smtClean="0"/>
              <a:t>Reports</a:t>
            </a:r>
          </a:p>
          <a:p>
            <a:pPr marL="514350" lvl="1" indent="-514350" algn="l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endParaRPr lang="en-US" sz="2600" dirty="0" smtClean="0"/>
          </a:p>
          <a:p>
            <a:pPr marL="514350" lvl="1" indent="-514350" algn="l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2600" dirty="0" smtClean="0"/>
              <a:t>Stewardship</a:t>
            </a:r>
          </a:p>
          <a:p>
            <a:pPr marL="514350" lvl="1" indent="-514350" algn="l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endParaRPr lang="en-US" sz="2600" dirty="0" smtClean="0"/>
          </a:p>
          <a:p>
            <a:pPr marL="514350" lvl="1" indent="-514350" algn="l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2600" dirty="0" smtClean="0"/>
              <a:t>Volunteer Leadership Management</a:t>
            </a:r>
          </a:p>
          <a:p>
            <a:pPr marL="410147" lvl="1" indent="-410147" algn="l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77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380"/>
            <a:ext cx="8458200" cy="708025"/>
          </a:xfrm>
        </p:spPr>
        <p:txBody>
          <a:bodyPr/>
          <a:lstStyle/>
          <a:p>
            <a:r>
              <a:rPr lang="en-US" sz="3600" b="1" dirty="0" smtClean="0"/>
              <a:t>Campaign Operations Workgroup (C.O.W.)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90600"/>
            <a:ext cx="8458200" cy="5867400"/>
          </a:xfrm>
        </p:spPr>
        <p:txBody>
          <a:bodyPr>
            <a:normAutofit/>
          </a:bodyPr>
          <a:lstStyle/>
          <a:p>
            <a:pPr marL="410147" lvl="1" indent="-410147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600" dirty="0" smtClean="0"/>
          </a:p>
          <a:p>
            <a:pPr marL="410147" lvl="1" indent="-410147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Critical to Successful Completion of </a:t>
            </a:r>
            <a:r>
              <a:rPr lang="en-US" dirty="0" smtClean="0"/>
              <a:t>Campaign</a:t>
            </a:r>
          </a:p>
          <a:p>
            <a:pPr marL="0" lvl="1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</a:pPr>
            <a:endParaRPr lang="en-US" dirty="0"/>
          </a:p>
          <a:p>
            <a:pPr marL="410147" lvl="1" indent="-410147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Engage Advancement/Development Staff </a:t>
            </a:r>
            <a:r>
              <a:rPr lang="en-US" dirty="0"/>
              <a:t>&amp; Others in Campaign </a:t>
            </a:r>
            <a:r>
              <a:rPr lang="en-US" dirty="0" smtClean="0"/>
              <a:t>Execution</a:t>
            </a:r>
          </a:p>
          <a:p>
            <a:pPr marL="0" lvl="1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</a:pPr>
            <a:endParaRPr lang="en-US" dirty="0" smtClean="0"/>
          </a:p>
          <a:p>
            <a:pPr marL="410147" lvl="1" indent="-410147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Ensure </a:t>
            </a:r>
            <a:r>
              <a:rPr lang="en-US" dirty="0"/>
              <a:t>Key Duties are Being Planned For &amp; </a:t>
            </a:r>
            <a:r>
              <a:rPr lang="en-US" dirty="0" smtClean="0"/>
              <a:t>Managed</a:t>
            </a:r>
          </a:p>
          <a:p>
            <a:pPr marL="0" lvl="1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</a:pPr>
            <a:endParaRPr lang="en-US" dirty="0"/>
          </a:p>
          <a:p>
            <a:pPr marL="410147" lvl="1" indent="-410147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Align Deliverables with </a:t>
            </a:r>
            <a:r>
              <a:rPr lang="en-US" dirty="0"/>
              <a:t>All Aspects of Campaign Operations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73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0813_tl_belltower-0595256-Edit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4439" y="456318"/>
            <a:ext cx="4253254" cy="318994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70114" y="3711575"/>
            <a:ext cx="8773886" cy="708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defTabSz="457200">
              <a:lnSpc>
                <a:spcPct val="120000"/>
              </a:lnSpc>
              <a:defRPr sz="3200" b="1"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lnSpc>
                <a:spcPct val="120000"/>
              </a:lnSpc>
              <a:defRPr sz="3200" b="1"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lnSpc>
                <a:spcPct val="120000"/>
              </a:lnSpc>
              <a:defRPr sz="3200" b="1"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lnSpc>
                <a:spcPct val="120000"/>
              </a:lnSpc>
              <a:defRPr sz="3200" b="1"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lnSpc>
                <a:spcPct val="120000"/>
              </a:lnSpc>
              <a:defRPr sz="3200" b="1"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lnSpc>
                <a:spcPct val="120000"/>
              </a:lnSpc>
              <a:defRPr sz="3200" b="1"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lnSpc>
                <a:spcPct val="120000"/>
              </a:lnSpc>
              <a:defRPr sz="3200" b="1"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lnSpc>
                <a:spcPct val="120000"/>
              </a:lnSpc>
              <a:defRPr sz="3200" b="1"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lnSpc>
                <a:spcPct val="120000"/>
              </a:lnSpc>
              <a:defRPr sz="3200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3400" dirty="0" smtClean="0"/>
              <a:t>Themes for Today’s Presentation</a:t>
            </a:r>
            <a:endParaRPr lang="en-US" sz="34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68087" y="4343407"/>
            <a:ext cx="9470568" cy="3396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-4572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Overarching Goals</a:t>
            </a:r>
          </a:p>
          <a:p>
            <a:pPr marL="457200" marR="0" lvl="1" indent="-4572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Campaign Update </a:t>
            </a:r>
          </a:p>
          <a:p>
            <a:pPr marL="457200" marR="0" lvl="1" indent="-4572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 Deliverables &amp; Campaign Kick-off Preparation</a:t>
            </a:r>
          </a:p>
          <a:p>
            <a:pPr marL="457200" marR="0" lvl="1" indent="-4572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Preview of Campaign Brand &amp; Identity</a:t>
            </a:r>
          </a:p>
          <a:p>
            <a:pPr marL="342900" marR="0" lvl="1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10147" marR="0" lvl="1" indent="-410147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40076"/>
          </a:xfrm>
          <a:prstGeom prst="rect">
            <a:avLst/>
          </a:prstGeom>
          <a:solidFill>
            <a:srgbClr val="D8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131135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sz="3200" b="1" dirty="0" smtClean="0"/>
              <a:t>Campaign Communications Overview</a:t>
            </a:r>
            <a:endParaRPr lang="en-US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120" y="818010"/>
            <a:ext cx="11064240" cy="606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9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975"/>
            <a:ext cx="8458200" cy="708025"/>
          </a:xfrm>
        </p:spPr>
        <p:txBody>
          <a:bodyPr/>
          <a:lstStyle/>
          <a:p>
            <a:r>
              <a:rPr lang="en-US" sz="3600" b="1" dirty="0" smtClean="0"/>
              <a:t>Built on a Strong Foundation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94659"/>
            <a:ext cx="8458200" cy="3396342"/>
          </a:xfrm>
        </p:spPr>
        <p:txBody>
          <a:bodyPr>
            <a:normAutofit/>
          </a:bodyPr>
          <a:lstStyle/>
          <a:p>
            <a:pPr lvl="1" indent="-457200" algn="l">
              <a:lnSpc>
                <a:spcPct val="120000"/>
              </a:lnSpc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Brand Implementation</a:t>
            </a:r>
          </a:p>
          <a:p>
            <a:pPr lvl="1" indent="-457200" algn="l">
              <a:lnSpc>
                <a:spcPct val="120000"/>
              </a:lnSpc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Campaign Preparedness Work </a:t>
            </a:r>
          </a:p>
          <a:p>
            <a:pPr lvl="1" indent="-457200" algn="l">
              <a:lnSpc>
                <a:spcPct val="120000"/>
              </a:lnSpc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Highlighting </a:t>
            </a:r>
            <a:r>
              <a:rPr lang="en-US" dirty="0"/>
              <a:t>the “Power of Philanthropy</a:t>
            </a:r>
            <a:r>
              <a:rPr lang="en-US" dirty="0" smtClean="0"/>
              <a:t>”</a:t>
            </a:r>
          </a:p>
          <a:p>
            <a:pPr lvl="1" indent="-457200" algn="l">
              <a:lnSpc>
                <a:spcPct val="120000"/>
              </a:lnSpc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“</a:t>
            </a:r>
            <a:r>
              <a:rPr lang="en-US" dirty="0"/>
              <a:t>Best Year Ever” in </a:t>
            </a:r>
            <a:r>
              <a:rPr lang="en-US" dirty="0" smtClean="0"/>
              <a:t>Fundraising</a:t>
            </a:r>
            <a:endParaRPr lang="en-US" dirty="0"/>
          </a:p>
          <a:p>
            <a:pPr marL="342900" lvl="1" indent="-3429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500" dirty="0"/>
          </a:p>
          <a:p>
            <a:pPr marL="410147" lvl="1" indent="-410147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500" dirty="0"/>
          </a:p>
          <a:p>
            <a:endParaRPr lang="en-US" dirty="0"/>
          </a:p>
        </p:txBody>
      </p:sp>
      <p:pic>
        <p:nvPicPr>
          <p:cNvPr id="4" name="Picture 3" descr="roundabout-aeira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7" r="16622"/>
          <a:stretch/>
        </p:blipFill>
        <p:spPr>
          <a:xfrm>
            <a:off x="675859" y="3663181"/>
            <a:ext cx="9144000" cy="604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1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975"/>
            <a:ext cx="8458200" cy="708025"/>
          </a:xfrm>
        </p:spPr>
        <p:txBody>
          <a:bodyPr/>
          <a:lstStyle/>
          <a:p>
            <a:r>
              <a:rPr lang="en-US" sz="3600" b="1" dirty="0" smtClean="0"/>
              <a:t>Sought Outside Expertise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90600"/>
            <a:ext cx="8458200" cy="5867400"/>
          </a:xfrm>
        </p:spPr>
        <p:txBody>
          <a:bodyPr>
            <a:normAutofit lnSpcReduction="10000"/>
          </a:bodyPr>
          <a:lstStyle/>
          <a:p>
            <a:pPr marL="514350" lvl="1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dirty="0" smtClean="0"/>
              <a:t>Lead </a:t>
            </a:r>
            <a:r>
              <a:rPr lang="en-US" dirty="0"/>
              <a:t>a collaborative, consensus-building effort to recommend campaign identity, categories and key </a:t>
            </a:r>
            <a:r>
              <a:rPr lang="en-US" dirty="0" smtClean="0"/>
              <a:t>messages</a:t>
            </a:r>
          </a:p>
          <a:p>
            <a:pPr marL="514350" lvl="1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endParaRPr lang="en-US" dirty="0"/>
          </a:p>
          <a:p>
            <a:pPr marL="514350" lvl="1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dirty="0" smtClean="0"/>
              <a:t>Test </a:t>
            </a:r>
            <a:r>
              <a:rPr lang="en-US" dirty="0"/>
              <a:t>recommended identity, categories and key </a:t>
            </a:r>
            <a:r>
              <a:rPr lang="en-US" dirty="0" smtClean="0"/>
              <a:t>messages</a:t>
            </a:r>
          </a:p>
          <a:p>
            <a:pPr marL="514350" lvl="1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endParaRPr lang="en-US" dirty="0"/>
          </a:p>
          <a:p>
            <a:pPr marL="514350" lvl="1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dirty="0" smtClean="0"/>
              <a:t>Conduct </a:t>
            </a:r>
            <a:r>
              <a:rPr lang="en-US" dirty="0"/>
              <a:t>a development communications audit </a:t>
            </a:r>
            <a:endParaRPr lang="en-US" dirty="0" smtClean="0"/>
          </a:p>
          <a:p>
            <a:pPr marL="514350" lvl="1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endParaRPr lang="en-US" dirty="0"/>
          </a:p>
          <a:p>
            <a:pPr marL="514350" lvl="1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dirty="0" smtClean="0"/>
              <a:t>Work </a:t>
            </a:r>
            <a:r>
              <a:rPr lang="en-US" dirty="0"/>
              <a:t>with Campaign Communications Leadership Team on creation of a Campaign Communications Plan</a:t>
            </a:r>
            <a:endParaRPr lang="en-US" sz="2500" dirty="0"/>
          </a:p>
          <a:p>
            <a:pPr marL="410147" lvl="1" indent="-410147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7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975"/>
            <a:ext cx="8458200" cy="708025"/>
          </a:xfrm>
        </p:spPr>
        <p:txBody>
          <a:bodyPr/>
          <a:lstStyle/>
          <a:p>
            <a:r>
              <a:rPr lang="en-US" sz="3600" b="1" dirty="0" smtClean="0"/>
              <a:t>Already Completed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90600"/>
            <a:ext cx="8458200" cy="5867400"/>
          </a:xfrm>
        </p:spPr>
        <p:txBody>
          <a:bodyPr>
            <a:normAutofit/>
          </a:bodyPr>
          <a:lstStyle/>
          <a:p>
            <a:pPr marL="514350" lvl="1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dirty="0" smtClean="0"/>
              <a:t>Contracted </a:t>
            </a:r>
            <a:r>
              <a:rPr lang="en-US" dirty="0"/>
              <a:t>with </a:t>
            </a:r>
            <a:r>
              <a:rPr lang="en-US" dirty="0" err="1"/>
              <a:t>SimpsonScarborough</a:t>
            </a:r>
            <a:r>
              <a:rPr lang="en-US" dirty="0"/>
              <a:t> to assist  </a:t>
            </a:r>
            <a:br>
              <a:rPr lang="en-US" dirty="0"/>
            </a:br>
            <a:r>
              <a:rPr lang="en-US" dirty="0"/>
              <a:t> with Campaign </a:t>
            </a:r>
            <a:r>
              <a:rPr lang="en-US" dirty="0" smtClean="0"/>
              <a:t>Communications</a:t>
            </a:r>
          </a:p>
          <a:p>
            <a:pPr marL="514350" lvl="1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endParaRPr lang="en-US" dirty="0"/>
          </a:p>
          <a:p>
            <a:pPr marL="514350" lvl="1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dirty="0" smtClean="0"/>
              <a:t>Three </a:t>
            </a:r>
            <a:r>
              <a:rPr lang="en-US" dirty="0"/>
              <a:t>in-person and several virtual </a:t>
            </a:r>
            <a:r>
              <a:rPr lang="en-US" dirty="0" smtClean="0"/>
              <a:t>visits</a:t>
            </a:r>
          </a:p>
          <a:p>
            <a:pPr lvl="2" indent="-45720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Meetings, forums and focus </a:t>
            </a:r>
            <a:r>
              <a:rPr lang="en-US" dirty="0" smtClean="0"/>
              <a:t>groups</a:t>
            </a:r>
          </a:p>
          <a:p>
            <a:pPr lvl="2" indent="-45720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14350" lvl="1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dirty="0" smtClean="0"/>
              <a:t>Online </a:t>
            </a:r>
            <a:r>
              <a:rPr lang="en-US" dirty="0"/>
              <a:t>Focus </a:t>
            </a:r>
            <a:r>
              <a:rPr lang="en-US" dirty="0" smtClean="0"/>
              <a:t>Groups</a:t>
            </a:r>
          </a:p>
          <a:p>
            <a:pPr marL="514350" lvl="1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endParaRPr lang="en-US" dirty="0"/>
          </a:p>
          <a:p>
            <a:pPr marL="514350" lvl="1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dirty="0" smtClean="0"/>
              <a:t>Qualitative </a:t>
            </a:r>
            <a:r>
              <a:rPr lang="en-US" dirty="0"/>
              <a:t>Research </a:t>
            </a:r>
            <a:endParaRPr lang="en-US" dirty="0" smtClean="0"/>
          </a:p>
          <a:p>
            <a:pPr marL="514350" lvl="1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endParaRPr lang="en-US" dirty="0"/>
          </a:p>
          <a:p>
            <a:pPr marL="514350" lvl="1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dirty="0" smtClean="0"/>
              <a:t>Quantitate </a:t>
            </a:r>
            <a:r>
              <a:rPr lang="en-US" dirty="0"/>
              <a:t>Research</a:t>
            </a:r>
          </a:p>
          <a:p>
            <a:pPr marL="410147" lvl="1" indent="-410147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3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8975" y="643423"/>
            <a:ext cx="10507579" cy="6988671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840076"/>
          </a:xfrm>
          <a:prstGeom prst="rect">
            <a:avLst/>
          </a:prstGeom>
          <a:solidFill>
            <a:srgbClr val="D8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8537" y="-151462"/>
            <a:ext cx="75564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200" b="1" dirty="0" smtClean="0"/>
              <a:t>ALUMNI AND DONOR RESEARCH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3963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975"/>
            <a:ext cx="8458200" cy="708025"/>
          </a:xfrm>
        </p:spPr>
        <p:txBody>
          <a:bodyPr/>
          <a:lstStyle/>
          <a:p>
            <a:r>
              <a:rPr lang="en-US" sz="3600" b="1" dirty="0" smtClean="0"/>
              <a:t>Next Steps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90600"/>
            <a:ext cx="8458200" cy="5867400"/>
          </a:xfrm>
        </p:spPr>
        <p:txBody>
          <a:bodyPr>
            <a:normAutofit/>
          </a:bodyPr>
          <a:lstStyle/>
          <a:p>
            <a:pPr marL="514350" lvl="1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dirty="0" smtClean="0"/>
              <a:t>Mid-April </a:t>
            </a:r>
            <a:r>
              <a:rPr lang="en-US" dirty="0"/>
              <a:t>– NC State provides final feedback on Campaign name, themes and </a:t>
            </a:r>
            <a:r>
              <a:rPr lang="en-US" dirty="0" smtClean="0"/>
              <a:t>messaging</a:t>
            </a:r>
          </a:p>
          <a:p>
            <a:pPr marL="514350" lvl="1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endParaRPr lang="en-US" dirty="0"/>
          </a:p>
          <a:p>
            <a:pPr marL="514350" lvl="1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dirty="0" smtClean="0"/>
              <a:t>Late-April </a:t>
            </a:r>
            <a:r>
              <a:rPr lang="en-US" dirty="0"/>
              <a:t>– </a:t>
            </a:r>
            <a:r>
              <a:rPr lang="en-US" dirty="0" err="1"/>
              <a:t>SimpsonScarborough</a:t>
            </a:r>
            <a:r>
              <a:rPr lang="en-US" dirty="0"/>
              <a:t> to present final Campaign name, messaging, research, </a:t>
            </a:r>
            <a:r>
              <a:rPr lang="en-US" dirty="0" smtClean="0"/>
              <a:t>etc.</a:t>
            </a:r>
          </a:p>
          <a:p>
            <a:pPr marL="514350" lvl="1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endParaRPr lang="en-US" dirty="0"/>
          </a:p>
          <a:p>
            <a:pPr marL="514350" lvl="1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dirty="0" smtClean="0"/>
              <a:t>Mid-May </a:t>
            </a:r>
            <a:r>
              <a:rPr lang="en-US" dirty="0"/>
              <a:t>– </a:t>
            </a:r>
            <a:r>
              <a:rPr lang="en-US" dirty="0" err="1"/>
              <a:t>SimpsonScarborough</a:t>
            </a:r>
            <a:r>
              <a:rPr lang="en-US" dirty="0"/>
              <a:t> delivers Campaign Communications Plan, Creative Concepts, Budget, Timeline and additional </a:t>
            </a:r>
            <a:r>
              <a:rPr lang="en-US" dirty="0" smtClean="0"/>
              <a:t>recommendations</a:t>
            </a:r>
            <a:endParaRPr lang="en-US" sz="2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07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601" y="527268"/>
            <a:ext cx="8224797" cy="504472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Questions?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50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975"/>
            <a:ext cx="8458200" cy="708025"/>
          </a:xfrm>
        </p:spPr>
        <p:txBody>
          <a:bodyPr/>
          <a:lstStyle/>
          <a:p>
            <a:r>
              <a:rPr lang="en-US" sz="3600" b="1" dirty="0" smtClean="0"/>
              <a:t>Campaign Overarching Goals 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90600"/>
            <a:ext cx="8458200" cy="5867400"/>
          </a:xfrm>
        </p:spPr>
        <p:txBody>
          <a:bodyPr>
            <a:normAutofit fontScale="92500" lnSpcReduction="20000"/>
          </a:bodyPr>
          <a:lstStyle/>
          <a:p>
            <a:pPr marL="514350" lvl="1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dirty="0" smtClean="0"/>
              <a:t>Raise </a:t>
            </a:r>
            <a:r>
              <a:rPr lang="en-US" dirty="0"/>
              <a:t>at least $1.5B for k</a:t>
            </a:r>
            <a:r>
              <a:rPr lang="en-US" dirty="0" smtClean="0"/>
              <a:t>ey University priorities</a:t>
            </a:r>
          </a:p>
          <a:p>
            <a:pPr marL="514350" lvl="1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endParaRPr lang="en-US" dirty="0"/>
          </a:p>
          <a:p>
            <a:pPr marL="514350" lvl="1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dirty="0" smtClean="0"/>
              <a:t>Strengthen </a:t>
            </a:r>
            <a:r>
              <a:rPr lang="en-US" dirty="0"/>
              <a:t>r</a:t>
            </a:r>
            <a:r>
              <a:rPr lang="en-US" dirty="0" smtClean="0"/>
              <a:t>eputation </a:t>
            </a:r>
            <a:r>
              <a:rPr lang="en-US" dirty="0"/>
              <a:t>of the </a:t>
            </a:r>
            <a:r>
              <a:rPr lang="en-US" dirty="0" smtClean="0"/>
              <a:t>University </a:t>
            </a:r>
            <a:r>
              <a:rPr lang="en-US" dirty="0"/>
              <a:t>so that the whole is greater than the sum of its </a:t>
            </a:r>
            <a:r>
              <a:rPr lang="en-US" dirty="0" smtClean="0"/>
              <a:t>parts</a:t>
            </a:r>
          </a:p>
          <a:p>
            <a:pPr marL="514350" lvl="1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endParaRPr lang="en-US" dirty="0"/>
          </a:p>
          <a:p>
            <a:pPr marL="514350" lvl="1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dirty="0" smtClean="0"/>
              <a:t>Expand </a:t>
            </a:r>
            <a:r>
              <a:rPr lang="en-US" dirty="0"/>
              <a:t>and mobilize our alumni and volunteer </a:t>
            </a:r>
            <a:r>
              <a:rPr lang="en-US" dirty="0" smtClean="0"/>
              <a:t>community</a:t>
            </a:r>
          </a:p>
          <a:p>
            <a:pPr marL="514350" lvl="1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endParaRPr lang="en-US" dirty="0"/>
          </a:p>
          <a:p>
            <a:pPr marL="514350" lvl="1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dirty="0" smtClean="0"/>
              <a:t>Institute </a:t>
            </a:r>
            <a:r>
              <a:rPr lang="en-US" dirty="0"/>
              <a:t>a broad-based </a:t>
            </a:r>
            <a:r>
              <a:rPr lang="en-US" dirty="0" smtClean="0"/>
              <a:t>Culture </a:t>
            </a:r>
            <a:r>
              <a:rPr lang="en-US" dirty="0"/>
              <a:t>of </a:t>
            </a:r>
            <a:r>
              <a:rPr lang="en-US" dirty="0" smtClean="0"/>
              <a:t>Philanthropy</a:t>
            </a:r>
          </a:p>
          <a:p>
            <a:pPr lvl="2" indent="-45720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Showcasing </a:t>
            </a:r>
            <a:r>
              <a:rPr lang="en-US" dirty="0"/>
              <a:t>the impact of </a:t>
            </a:r>
            <a:r>
              <a:rPr lang="en-US" dirty="0" smtClean="0"/>
              <a:t>giving</a:t>
            </a:r>
          </a:p>
          <a:p>
            <a:pPr lvl="2" indent="-45720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Recognizing </a:t>
            </a:r>
            <a:r>
              <a:rPr lang="en-US" dirty="0"/>
              <a:t>philanthropic leadership </a:t>
            </a:r>
            <a:endParaRPr lang="en-US" dirty="0" smtClean="0"/>
          </a:p>
          <a:p>
            <a:pPr marL="457200" lvl="2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</a:pPr>
            <a:endParaRPr lang="en-US" dirty="0" smtClean="0"/>
          </a:p>
          <a:p>
            <a:pPr marL="514350" lvl="1" indent="-514350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dirty="0"/>
              <a:t>Establish a lasting University Advancement infrastructure </a:t>
            </a:r>
          </a:p>
          <a:p>
            <a:pPr marL="342900" lvl="1" indent="-3429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500" dirty="0"/>
          </a:p>
          <a:p>
            <a:pPr marL="410147" lvl="1" indent="-410147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MSEhUSExIVFhUVFRUVGBUXFRUVFRcVFRUWFxUWFRcYHSggGBolHRUVITEhJSkrLi4uFx8zODMtNygtLisBCgoKDg0OGxAQGi0fHyUtLS0tLS0tLS0tLS0tLS0tLS0tLS0tLS0tLS0tLS0tLS0tLS0tLS0tLS0tLS0tLS0tLf/AABEIALcBEwMBIgACEQEDEQH/xAAcAAACAgMBAQAAAAAAAAAAAAADBAIFAAEGBwj/xABDEAABAwIEAgcFBwEGBQUAAAABAAIRAwQSITFBBVEGEyJhcYGRMqGxwfAHFEJSstHhciNiY6LC8RYkc3SCJTOSs9L/xAAaAQACAwEBAAAAAAAAAAAAAAACAwABBAUG/8QAKhEAAgIBBAAFBAIDAAAAAAAAAAECEQMEEiExEyIyQVEjYXGxBYEUJDP/2gAMAwEAAhEDEQA/APKCxYGpg01oMTUgAWFSa1FwqTWo0igD2rGMRixbwo0gbBEIFUotR4SdV0o1EBsE8qEKZWQj2lohC3ClCkAi2ks0GrZCm1qwhFtAsFCyESFgar2l2QDUVjFJjFMhXtAcgJCm2lAlNUbacypVaaqirEcCI2kmm20a68v3W3EDx+tFKJYB7MIhLvciVHyoPYRqCPEKtpaAlZCJC1hVbQrBwshEwrWFU4l2DhahFhawoHEuwWFTLI8Uw2lGqG9qFolgIWBqP1aIyiltBJi3VrE71SxCEWdRqHCYe2VFlNUkWyLaSk5iYaxae1GimKYUtcVExc1g1VdWrKdGIqTNPchFSWQmqJRGFsBShSDUSiSyAaptaptYp4Ue0ByIYVEhEhbDEW0GwQan7fg9d4xNo1CImRTdEeMKx6K2dJ9w3riMIzww4lx2ADQZ58sl6rVow8vGLCGRhDuzlGQbptqefJYdTq/BltStmjDh8RXZ4k9uEkRBGoORHiEzw+0LzK7bpfwqtc1KbWW5xNBMgtJIcQBiOUez8UOx6J3jW/8Assb/AFVAfcySpHXYnG26fwR6WafHRRmzy0S76Qb4r0Lh/RkERWfLhqymCAPEkknxyTdbopawZou01xun3OQvXYl8sv8Ax5s8luHRklmAOcATAJieU7r09vQe0kucKhHI1HZd0a+9Of8ABtkGnDQEkZOLnOPqShf8hGuIlrSP3ZXcO4TTo0yKREjCXOGFzjnnn4T3LXGbFj6eGozGS3I4ZIdGsjQ5qyrXWCH4Q5sZhrgXQQDiw9xnKdCfBQfd4jOgGgLHFx7/AO7r7vTm+JLduvk2bVVHkVWlhJaYkEjLTIxkoQrrpOJuqpAjNuWn4G/HXzVVhXoIeaKl8o5UuJNAsK1CMWqbbclW4lbhYMlNUreMzqnaFpHipuoJTDRXPYoNoqw6lTpWsoGEhGnborqYCdeyNEpUSmrGLgAQsQ3XGeixVtJuRcwttatlSaVSQRIFK3l0GhZdXICpq9WSmwgLlIjWq4ihwtwpALQoi7IgLYapAKQamKJTZENU2tUmtRA1Goi3I0GrMKmi0aUo1EDcBDFuE0aCG+kVaQO4677N2MmuSO3FNrThc4Bri4uBjnhbryXcUm1H9jCQA6DUEZjUQ12hO85axK5n7Ly1jaxcPacwaE+yHcv6l29ve9ogNd6RsOfivN/yD/2Jf1+kdnS/8kFo2eF4Mk9loJMT+LWMt0doBOen1ok63EHB8No1HEtBkOpNaMyIJc6Z8AUGrVuQQRb0wHbvuHl3jApEe9YxzQK6pF7y4P6ukJPZOEubmS6o/Vo3AbB3JzgIWRtLhxbb3YdUb2v7O4eXwMphziHjTUEaIX2jUXu4bXDGuxRTyaCThFRpdptAM9wXmP2S2dR/EqL2MLm0sbqhGjWupvZJ7pcAmxhabBbpns1MvgteAXN/HEYmmYJGzsiCBlIkRMA1GkcOhjwj5oXSCnSYMda56hg1isacgnfD2t/eqO0r8KqyKdy6sR+F1avUO2cVDmMxnogZY86g0MG0N3iRA0KVGGJnRWXDaDBSa1sYR2RGmEZD3BbcWRtyKqyzyfpVQ/5l52dhdP8A4gfJUxauv6f0x17C3Q0wPMOd8iFzLKMr0+l82GL+xxM7rLJfcFb0pKtrKznOEzwvhJdtluujpcPDQFWWaXAeOLfLKNtnAS1WkuguaUBVz6SRY6irbbyp1IAgJyo2FVXtxsFVWS6AXFUBVleoT3BGfJzKWqItgtzAkrFLCsU2ksuKlyBuk697OiSc8lRVRgG5Nk31CVGFsBSATkgLIhqmGrYCkAmJANmg1Sa1SDURrUxIByIhq3CnC2GpiQFkQFZ2NvIxevqkWNV3wVmRVS4RI8s2LWfMKIsJOivLa3k6Jx1pAOSTvodsstOgdNjKNSdTVyHdgauhbXzMNOXce5VXRhobRPPGT7gPkrqlVE/XcvOat3ml+Tq4FWNCdW7qhzsDMgwEuMSDnoDM6LxTiPTy++8l7burha/INhrY/EAwgt3MTMZL3S7q4scflA+P7r5eqanxKDCk7LyH0F0s4o8cONZznwabXENe5riHRkSDmM8wZBErxTolVc27ohpjFUa2fE6xv9eK9g6UieDu/wCgz3AFeMdG3xd25/xqX6wjxrysqfsei/a/SLaFIl2KXhuecGCZB2OS5n7LGh16Kbs2uY4luxLYgnwkrsftjYTZ0jyrN/Q8fsuI+zCpHEaXeHj/ACE/JSK8jJL1I9ts6LQyAAAHVBHIdY+FPqGAbfRWrZvt91Qj1Yx3+pT6hueeqQNOO+0C1B6lw2xg/wCUj5qj4NwovdMZLtekPDW1GsDdQ/3Qf4TvCeGhjdM13dJmrTpfn9nMz4rzNidrw0NEAKNzShXlRkKpvQq7YXRR3TZSFdoaJVpcvAVFfVsSbGNgSlRW31ydAqt7dyrGs0DVI1k5REuQlVQurTfVINVU0ChcrFLCsQ0XYoApALAFMBRINs0ApgLAFMBNSAbNAKYC2AptamJANmmhFC3ghGo0JE7c01IW2BDURtJFInTJWlrw/E3EPNRuikmyrpU5V3wpmyDZ2BLo+sl0PD7HARPNKyTQ3HBj3DraACUS9pk5D6CddSOQA/2TdvYTGUrG5c2a1H2D8DtWtpCRmZ+Ks2uYDGWSF92A1/hTpUWAzA+pXBzO5yf3Z0YKopAb5wJdH5B818vXHtO/qPxX1BfgYnxyH6V8wXPtu/qPxRYfcHIe8dIB/wCjP/7YfoC8P4IYuaB/xqf6wvceM58Hf/2p/wDqXjvRO1a+ridmWFpA89fKB6pung5vaheWSirZ6f8Aa2JsAeT2H5fNeadAHxxC3P8AfI9WOHzXqH2pieGuPJ1P9bR815N0SqYb23P+Kwepj5oMfoYc+z3+k12OpGhcDpzY0f6VLqHSTKlQqHrKjf7tJ3mTVH+lZUe+YA9/j3JAwE+2IIJOXJWFqIEpEufLdIkTrpKsn5CF0NG/I19zNnXmTAXL5VFe1YJVtd1YBXOXhJJXRxwsyykVt5ULiq64EBWb2wqq6MlPURLZW1hKAaacLZQKzoyCNoXYnXCUcE09Cc1C0SxfCsRYWIQivAUwFgCmAokW2aAUwFsBTDU1IW2aaFY0aGFhcddlCxog5nnkiXDpMcka54B9rBUqJOZyCJVdsNAoYisDU1IU2EoNkwu74BYTbu+u9crwK0L6gAG69RsuG9Uws5ifcsupnXBq08L5OYtLQN2zJ9AujtOHBokjPX+Vqy4fBmJI+St3Uy6MtNVjyZLNUY0V9KkSYA8SrOmwN8ef7IFaqGjKEvWuDHyS6bD6D1GyZnU5IlG37zrz7yk6b3QJRaZduRquNL1M3LoheNgvA7v0hfMl37b/AOp3xK+mKky+e79DV8+cd4BXoDrqjQ1lR5w9oE5y4SBplzR4WkwMiPabulj4SWfmtsI86cLyLobYO698y002wWkZ9r/Zew0M+HMHOi33sC846KVGuurlxIa3CwYnHCCWQ0wT4FadE0sisVqPQztPtFZi4Y/uDD/maVzPD7djGUmNaDh6s4iBMgh2oGsrqOmgxcNqf9OfSCqfo7ZOrU6ZA1psM+LQU/8AjVGp2K1l+WjubWpFZ396mz/I5/8A+0+Xjkqu1eOuZO9CofMPox+oq0ZUH15Llm0DcVAB/BRKzic1t1QJe5ugGjwW7RdtGfUdJlfxGvsElTpZSp4MbpOibc2Auv0qMPbOfv2QqmrTjXRdDdvbmZ81zN7cYjknQTYqbSFLqtsMgknNTTmoTmo6oVdirmobmppzUNzUthoWwrEWFiAIq8MKbQrfiPDC3MKtDUMJJrgucWmaDVNrVINRKbE9CmOWVCWxzI+KNf2BY0OOslp8tCj8Ofgc3vK6e9tRUpOB3Eg94QPJtkhnh3E4UMRGU0Q04MKz4Pw81XgBa9ySszKNujr+gvCxhDyM12JpzPwQuD2IpUmgaAJto35ri5Z7pNnWhHbFIjRAAgeZS93cBuSPdmBklKVCZkIV8stlaJc6dlW8c4u2mMLMzpKY6RcUbTaWUyC45E8vBcVRBqPAgntDSTutmLFa3Poy5MleVdnobHHLsnTuU8bvynI8wp08zv6FMGmQ3TUlebOuLUrWo4P7BBJynlgbouK47wZ9xQqUBTD6uE9W0wCKjSNC4gAxOc816TTrGBAcfID4lc5wvhdenVNR7CRLjk5hPaiN+eJD7potMPb8Fqfc2UXtGIUmtc2QR7IDhI815m7oyytUrWFvWGNxD24w6KeASabnBuYIcM9ct4Xqd7VqiYpu03c35LleA8Hfa1HVQWudVh4b+QgOxiYzBkHxCKMqKcS94z0ddVtHW+Noc6ngxatkiJ5qfRPhopWtFpg4WNYTsS3sk+GShW4ncPywsA/qP7IoNRtBrQ5uIAnMGJJLs88xJhO0+bZut1wBlx7qHKnDWtLXh2bGObpqDhJ/SFlS3lVlMXLh7bPJh5d7lbWVxibJHMf/ABMfJITDoE622PyVXetDXlgExGc5QRPzV5UcDz9f4VPxukG0y8EzIkztot2imo5afvwZ9RFuH45FKly1neVW33ECdTA5DVJ1a/L1Sr2yvQxxJcs5MsvwQubguy2STmptzENzEfC6F8sUc1Dc1MuCE4JbYaFnNQnNTLghFqU2GhctWJ5vDnnPILEvevkZtZdPpBwg7rnuIcNwkwumwodZgOqxYsjizVkgpI4/qyNUxbszVzecNEyNEjUoRoFuhkUkZJY2jKHacF33B6YqMwHPLJcRYW5Ll2NpfCm0MYMzqUGZ3whmJfJQcZ4WKdQgZjmul6K8ODRiOp2WqrQ4gET3q4ZXZRblr9aKpZm4qJccaUnIvCY9rQKNGsDmclQO4gXZuPgEC440GjWUpYmxjyJHRXN20ZkwAuX430nAGCmfEhUfE+MvqZDIKrAWvFpUuZGbJqL4iSr1XPMrpOg/ZdV72tb73KnsGgOmJCuqVi6o9gbUfTaHtJ6t2DGzOWEjTxGaHX84JRRelX1VJnWtpwo3DsvMfFVvDqNJ7CQbkQXAda+4act4qGSOR5KdtataHEAy6My4vgB2gxkga+7wXmTsl9QcAMyB4lRq31JvtVWAd7mj5qnuuD0K7Yr0aTy1pLDUY0kGJIERkcpWqXROxJBZZ0B3mkw590hQiGrvjlpBxXNEd5qMHxK5Wv0lsmub/wA1Rybs9pGYhdW3hFqAA23piZ0Y0eyYOyH9yptIhjQJiO/TJSrJuRyP/E9oYiuw+Bn4SmK/Sm1gBtUu54adU6f+Oa7K0YzFhwCc845R+6ndU8Ac4DKNP2VOJEzl+DcT65rjSp1A1ozc9jqY74NSMXlKNTunUwP7N7gXPjCA7SScUHJXDMmtkZZbSYjz+igVWSDlvyPJvPwKiIKt4i4yTbVspz/sB5Z1Nc1TcZ6RAtFB9rcUzWxBpf1GGWQ44sFRxGg2VvTBLIJg9oAiMQEmCJETHdskOK2zuqYCRWc2e2+GugscC8YRGLTKBK0YJJZIt/K/YrIrg0vhnO4FrCi4Vp1Mr1cpHCSBdWlawTTyQlXpdhi7ghlqfZaEieaM0CmMoLuaTLJXQyMCup8Oe7MjCObskYuZSEN7Tt3bKdd7nZkqvuCkNuXY1JR6IvvHTqsSxWK6RVs6QPRmU8QS1IhOUXrm2baGLO1Ep2twdrwo2rslZUXqb3ZNqOUvOGOp6Eke9ZYEkiZgLpLsAqnr0SDktUM1qmJljp2g7q+H2dfel3Oe44naclKwcMcEJrigcxshsjmPmmxlToCStWVV1xA+y3Ic0k6oShv79SttW+FIxTbbJBiIynmtNTtpblxy9Uxy4AUeQ9IANVxwPOJAOF+ITtDXCRy1SP3caBW/CqOGBzmfRc/Wv6MqNumX1FZYC4kSdzO/1p8Ft7hoCf8AfZCo0xGF2oMc5g6+cn6lEdbwQQTB8Pl9ZrzZ1xq3GWQjsnSM9ZJnfNMWb8LBAkk5cttfVLWgzI17JzOegPNEptlgA1gn0DffoiiBInT18MQiZGbpOyi+gC4HvJ1OsqTYEeufqSUjfcR7TaVItNV+YbiAIYPaqka4BpO5ICKrKuhylAfJ2nc76+KO4k42mNNpGoOR7/3S7faRaGRcIjOR3j15yrIKUo6tmnsN0gfhHPX4pZr4BI3MDf8Afmmrd/YZ/S0egCQqagR4+CANG+tkn6+f1CSrOE4eZj3ae8I9apqR8Prmkq+TQd5nzlEUVdO2KlVYGotW5MQMgg0qDnmV6RzbVs4+1LhCNRsof3YzCvWWKi9rG6ZlLef4DWL5EMJiAPNAdbAZuT9atyCq7oudqYSdzYykhS7rDQKtqZp99LkgOolFuSBpsRwrE0aY5rEPiF7AzK0JmndKtDlslY0aTora/VhRvwuPbWITdK5V7Cbjpn3QSVxeAKpqX8CEu67lNhjYuUy3bWxnskYgrC3un+zUaY0M6LlqdbOV01lfDCATKbNUgIuxHits0OBZofigtt8p296fu2sPKEKldtYRh55zmnwyvbwKlBWKU9VfWURCNT4UyqOsEtJ5ae9L4DTdBHnzHNW8ylwiljcR3q4T9vTDIJ1J90JOi5ozJ9Uau4gidp+Sy6jJ9Nofij5kNurZB3fByOh/mEbr5bMjL6+fvVSx8sInY89p/hRtrqZE9oZObuCNj6jPwK41HQs6ChVEOI/KY32WPrgUxIBz3y2GWn7eKrqNXsnfsn4ao7XS3UjIjLkQMiiQLFOLcWb1vUNGOpkQwTBJmDVI9imIJJOsQATALllYtpnESHVHCX1CILj8mjQN2HmSlaAUzhEfmJ/ESdC47nLyhHN32wIy0nv1juRPqgV3Y71vbWqdx23DPINzO8lwy7slXVrrC6YkbnMwN9EQYWkuAAkRlkpRPclRqQ0idHP/AFEj4j0Sj6naOuRIyPJRZUJxjIdogczkD80lUu2jIuEuJgTmQNYGpQ0EMvqfM8kvc1eye79kF1bciJGU5GPrPzSlW4DiWyNJ8Qcp8NUVFWWFvTbgaTnkMtkQ3QGTR8gkrMS0efxKZ6vmuopLarMdcuiFSqXame7ZDcERzwErVrEoHIuiFUpZzQpPKVrVFW4uiNV4CQrVCUWoUFxAUuiUANNYsNULFNzJtF2uB3WGoQqinWKOKrkCiFY+a6Yt3YlWNJTVCrhzBhHQNjzqXMFZ1bRnB9VMVw4KDmIozYMooxscoRBUcFAU1ZWtpIzTfESA2NijXnmj2zoMxKsmWLBsPNFDANlXjonhMft+MtDIiI2SlxxMO8t0pXczTPySxZyUhGPZcpS6OosBSqNAa6XAzmIPoocWui52DZojkZIBJkabKm4XIdI2WXVQtqukEy5zpBb3d87rLquOLHYeeR6k6NDGURJjLumFOpUD/bwmM/AxEg6g66c1V/eTPsO9mdW+muqYp1zPsnWPw8p5rHRosdoVIkYpBByPagxqCTIPr8ZaY9ze0Mwe9VtC5z9l2/5dj47pr70fyO0G7d9tVKISN6ZkN9/8KDr04tDzid9OXh6KLrg8jrGo5a+CEbs5dg5zuPwlQgc3pP4cu4/wjuuC7XLuSIvDE4T7OLUenj7llS5dn2dI/Fz8tlZCDq8Fw0Bdn35Aa8kBhDQQIEmTkBPjzUbqsRtvHtfwlTXPIb78vJRIoNVfi9p0920eBQapGRyy0y08Pf6oFWu78ozn8X8eKH94cY7Os/i3G2itIhb8LuMi3kcvApt9XvVDwyuSSYgRznOf908+r3rTB+VCZdjFSsAlalwgvqhLVK6MFhKtYpR9XvUKlQpSpURIELUrpWrWQ31Eu96nBAhqrEqXrFLIK06iOyotrEAYVr0Rr1ixEgWGp1E1QuI1WliIoN18lW9lVKxYgn0FAddUyQ23E5HRYsS4hsXwQZBRxXBEQtrE22xdG6VfCl7uqHvktGgGixYhyry2FjfNEQ1vIc/NSgcltYso4xscvoaJerRBM9ZUbOzXkCdzCxYqZaCU4wga7Z5nXmlatsHSesqDeA8xktLFCIZt3YWjfvOZnnJQbi0DpIfUblo15AHgFixWQixoiNdpOZI7yVjsPILFiugQTg07IT2t5eKxYoQJYuDcUDMxJR31lixaIekVLsGXoVSpCxYrsoUq1ks96xYiKAPegPesWKiAcaxYsVW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70340" y="195380"/>
            <a:ext cx="7772400" cy="708025"/>
          </a:xfrm>
        </p:spPr>
        <p:txBody>
          <a:bodyPr/>
          <a:lstStyle/>
          <a:p>
            <a:r>
              <a:rPr lang="en-US" sz="3600" b="1" dirty="0" smtClean="0"/>
              <a:t>Campaign Giving</a:t>
            </a:r>
            <a:br>
              <a:rPr lang="en-US" sz="3600" b="1" dirty="0" smtClean="0"/>
            </a:br>
            <a:r>
              <a:rPr lang="en-US" sz="3600" b="1" dirty="0" smtClean="0"/>
              <a:t>As of: March 31</a:t>
            </a:r>
            <a:r>
              <a:rPr lang="en-US" sz="3600" b="1" baseline="30000" dirty="0"/>
              <a:t>st</a:t>
            </a:r>
            <a:r>
              <a:rPr lang="en-US" sz="3600" b="1" dirty="0" smtClean="0"/>
              <a:t> = $</a:t>
            </a:r>
            <a:r>
              <a:rPr lang="en-US" sz="3600" b="1" dirty="0" smtClean="0"/>
              <a:t>841M</a:t>
            </a:r>
            <a:endParaRPr lang="en-US" sz="3600" b="1" dirty="0"/>
          </a:p>
        </p:txBody>
      </p:sp>
      <p:pic>
        <p:nvPicPr>
          <p:cNvPr id="2050" name="Picture 2" descr="https://scontent.xx.fbcdn.net/hphotos-xfp1/v/t1.0-9/208127_10150162932157180_5153417_n.jpg?oh=9a1890e5ac6630b5c6aa51df51a72d54&amp;oe=57B9DA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34143"/>
            <a:ext cx="8458200" cy="582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28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MSEhUSExIVFhUVFRUVGBUXFRUVFRcVFRUWFxUWFRcYHSggGBolHRUVITEhJSkrLi4uFx8zODMtNygtLisBCgoKDg0OGxAQGi0fHyUtLS0tLS0tLS0tLS0tLS0tLS0tLS0tLS0tLS0tLS0tLS0tLS0tLS0tLS0tLS0tLS0tLf/AABEIALcBEwMBIgACEQEDEQH/xAAcAAACAgMBAQAAAAAAAAAAAAADBAIFAAEGBwj/xABDEAABAwIEAgcFBwEGBQUAAAABAAIRAwQSITFBBVEGEyJhcYGRMqGxwfAHFEJSstHhciNiY6LC8RYkc3SCJTOSs9L/xAAaAQACAwEBAAAAAAAAAAAAAAACAwABBAUG/8QAKhEAAgIBBAAFBAIDAAAAAAAAAAECEQMEEiExEyIyQVEjYXGxBYEUJDP/2gAMAwEAAhEDEQA/APKCxYGpg01oMTUgAWFSa1FwqTWo0igD2rGMRixbwo0gbBEIFUotR4SdV0o1EBsE8qEKZWQj2lohC3ClCkAi2ks0GrZCm1qwhFtAsFCyESFgar2l2QDUVjFJjFMhXtAcgJCm2lAlNUbacypVaaqirEcCI2kmm20a68v3W3EDx+tFKJYB7MIhLvciVHyoPYRqCPEKtpaAlZCJC1hVbQrBwshEwrWFU4l2DhahFhawoHEuwWFTLI8Uw2lGqG9qFolgIWBqP1aIyiltBJi3VrE71SxCEWdRqHCYe2VFlNUkWyLaSk5iYaxae1GimKYUtcVExc1g1VdWrKdGIqTNPchFSWQmqJRGFsBShSDUSiSyAaptaptYp4Ue0ByIYVEhEhbDEW0GwQan7fg9d4xNo1CImRTdEeMKx6K2dJ9w3riMIzww4lx2ADQZ58sl6rVow8vGLCGRhDuzlGQbptqefJYdTq/BltStmjDh8RXZ4k9uEkRBGoORHiEzw+0LzK7bpfwqtc1KbWW5xNBMgtJIcQBiOUez8UOx6J3jW/8Assb/AFVAfcySpHXYnG26fwR6WafHRRmzy0S76Qb4r0Lh/RkERWfLhqymCAPEkknxyTdbopawZou01xun3OQvXYl8sv8Ax5s8luHRklmAOcATAJieU7r09vQe0kucKhHI1HZd0a+9Of8ABtkGnDQEkZOLnOPqShf8hGuIlrSP3ZXcO4TTo0yKREjCXOGFzjnnn4T3LXGbFj6eGozGS3I4ZIdGsjQ5qyrXWCH4Q5sZhrgXQQDiw9xnKdCfBQfd4jOgGgLHFx7/AO7r7vTm+JLduvk2bVVHkVWlhJaYkEjLTIxkoQrrpOJuqpAjNuWn4G/HXzVVhXoIeaKl8o5UuJNAsK1CMWqbbclW4lbhYMlNUreMzqnaFpHipuoJTDRXPYoNoqw6lTpWsoGEhGnborqYCdeyNEpUSmrGLgAQsQ3XGeixVtJuRcwttatlSaVSQRIFK3l0GhZdXICpq9WSmwgLlIjWq4ihwtwpALQoi7IgLYapAKQamKJTZENU2tUmtRA1Goi3I0GrMKmi0aUo1EDcBDFuE0aCG+kVaQO4677N2MmuSO3FNrThc4Bri4uBjnhbryXcUm1H9jCQA6DUEZjUQ12hO85axK5n7Ly1jaxcPacwaE+yHcv6l29ve9ogNd6RsOfivN/yD/2Jf1+kdnS/8kFo2eF4Mk9loJMT+LWMt0doBOen1ok63EHB8No1HEtBkOpNaMyIJc6Z8AUGrVuQQRb0wHbvuHl3jApEe9YxzQK6pF7y4P6ukJPZOEubmS6o/Vo3AbB3JzgIWRtLhxbb3YdUb2v7O4eXwMphziHjTUEaIX2jUXu4bXDGuxRTyaCThFRpdptAM9wXmP2S2dR/EqL2MLm0sbqhGjWupvZJ7pcAmxhabBbpns1MvgteAXN/HEYmmYJGzsiCBlIkRMA1GkcOhjwj5oXSCnSYMda56hg1isacgnfD2t/eqO0r8KqyKdy6sR+F1avUO2cVDmMxnogZY86g0MG0N3iRA0KVGGJnRWXDaDBSa1sYR2RGmEZD3BbcWRtyKqyzyfpVQ/5l52dhdP8A4gfJUxauv6f0x17C3Q0wPMOd8iFzLKMr0+l82GL+xxM7rLJfcFb0pKtrKznOEzwvhJdtluujpcPDQFWWaXAeOLfLKNtnAS1WkuguaUBVz6SRY6irbbyp1IAgJyo2FVXtxsFVWS6AXFUBVleoT3BGfJzKWqItgtzAkrFLCsU2ksuKlyBuk697OiSc8lRVRgG5Nk31CVGFsBSATkgLIhqmGrYCkAmJANmg1Sa1SDURrUxIByIhq3CnC2GpiQFkQFZ2NvIxevqkWNV3wVmRVS4RI8s2LWfMKIsJOivLa3k6Jx1pAOSTvodsstOgdNjKNSdTVyHdgauhbXzMNOXce5VXRhobRPPGT7gPkrqlVE/XcvOat3ml+Tq4FWNCdW7qhzsDMgwEuMSDnoDM6LxTiPTy++8l7burha/INhrY/EAwgt3MTMZL3S7q4scflA+P7r5eqanxKDCk7LyH0F0s4o8cONZznwabXENe5riHRkSDmM8wZBErxTolVc27ohpjFUa2fE6xv9eK9g6UieDu/wCgz3AFeMdG3xd25/xqX6wjxrysqfsei/a/SLaFIl2KXhuecGCZB2OS5n7LGh16Kbs2uY4luxLYgnwkrsftjYTZ0jyrN/Q8fsuI+zCpHEaXeHj/ACE/JSK8jJL1I9ts6LQyAAAHVBHIdY+FPqGAbfRWrZvt91Qj1Yx3+pT6hueeqQNOO+0C1B6lw2xg/wCUj5qj4NwovdMZLtekPDW1GsDdQ/3Qf4TvCeGhjdM13dJmrTpfn9nMz4rzNidrw0NEAKNzShXlRkKpvQq7YXRR3TZSFdoaJVpcvAVFfVsSbGNgSlRW31ydAqt7dyrGs0DVI1k5REuQlVQurTfVINVU0ChcrFLCsQ0XYoApALAFMBRINs0ApgLAFMBNSAbNAKYC2AptamJANmmhFC3ghGo0JE7c01IW2BDURtJFInTJWlrw/E3EPNRuikmyrpU5V3wpmyDZ2BLo+sl0PD7HARPNKyTQ3HBj3DraACUS9pk5D6CddSOQA/2TdvYTGUrG5c2a1H2D8DtWtpCRmZ+Ks2uYDGWSF92A1/hTpUWAzA+pXBzO5yf3Z0YKopAb5wJdH5B818vXHtO/qPxX1BfgYnxyH6V8wXPtu/qPxRYfcHIe8dIB/wCjP/7YfoC8P4IYuaB/xqf6wvceM58Hf/2p/wDqXjvRO1a+ridmWFpA89fKB6pung5vaheWSirZ6f8Aa2JsAeT2H5fNeadAHxxC3P8AfI9WOHzXqH2pieGuPJ1P9bR815N0SqYb23P+Kwepj5oMfoYc+z3+k12OpGhcDpzY0f6VLqHSTKlQqHrKjf7tJ3mTVH+lZUe+YA9/j3JAwE+2IIJOXJWFqIEpEufLdIkTrpKsn5CF0NG/I19zNnXmTAXL5VFe1YJVtd1YBXOXhJJXRxwsyykVt5ULiq64EBWb2wqq6MlPURLZW1hKAaacLZQKzoyCNoXYnXCUcE09Cc1C0SxfCsRYWIQivAUwFgCmAokW2aAUwFsBTDU1IW2aaFY0aGFhcddlCxog5nnkiXDpMcka54B9rBUqJOZyCJVdsNAoYisDU1IU2EoNkwu74BYTbu+u9crwK0L6gAG69RsuG9Uws5ifcsupnXBq08L5OYtLQN2zJ9AujtOHBokjPX+Vqy4fBmJI+St3Uy6MtNVjyZLNUY0V9KkSYA8SrOmwN8ef7IFaqGjKEvWuDHyS6bD6D1GyZnU5IlG37zrz7yk6b3QJRaZduRquNL1M3LoheNgvA7v0hfMl37b/AOp3xK+mKky+e79DV8+cd4BXoDrqjQ1lR5w9oE5y4SBplzR4WkwMiPabulj4SWfmtsI86cLyLobYO698y002wWkZ9r/Zew0M+HMHOi33sC846KVGuurlxIa3CwYnHCCWQ0wT4FadE0sisVqPQztPtFZi4Y/uDD/maVzPD7djGUmNaDh6s4iBMgh2oGsrqOmgxcNqf9OfSCqfo7ZOrU6ZA1psM+LQU/8AjVGp2K1l+WjubWpFZ396mz/I5/8A+0+Xjkqu1eOuZO9CofMPox+oq0ZUH15Llm0DcVAB/BRKzic1t1QJe5ugGjwW7RdtGfUdJlfxGvsElTpZSp4MbpOibc2Auv0qMPbOfv2QqmrTjXRdDdvbmZ81zN7cYjknQTYqbSFLqtsMgknNTTmoTmo6oVdirmobmppzUNzUthoWwrEWFiAIq8MKbQrfiPDC3MKtDUMJJrgucWmaDVNrVINRKbE9CmOWVCWxzI+KNf2BY0OOslp8tCj8Ofgc3vK6e9tRUpOB3Eg94QPJtkhnh3E4UMRGU0Q04MKz4Pw81XgBa9ySszKNujr+gvCxhDyM12JpzPwQuD2IpUmgaAJto35ri5Z7pNnWhHbFIjRAAgeZS93cBuSPdmBklKVCZkIV8stlaJc6dlW8c4u2mMLMzpKY6RcUbTaWUyC45E8vBcVRBqPAgntDSTutmLFa3Poy5MleVdnobHHLsnTuU8bvynI8wp08zv6FMGmQ3TUlebOuLUrWo4P7BBJynlgbouK47wZ9xQqUBTD6uE9W0wCKjSNC4gAxOc816TTrGBAcfID4lc5wvhdenVNR7CRLjk5hPaiN+eJD7potMPb8Fqfc2UXtGIUmtc2QR7IDhI815m7oyytUrWFvWGNxD24w6KeASabnBuYIcM9ct4Xqd7VqiYpu03c35LleA8Hfa1HVQWudVh4b+QgOxiYzBkHxCKMqKcS94z0ddVtHW+Noc6ngxatkiJ5qfRPhopWtFpg4WNYTsS3sk+GShW4ncPywsA/qP7IoNRtBrQ5uIAnMGJJLs88xJhO0+bZut1wBlx7qHKnDWtLXh2bGObpqDhJ/SFlS3lVlMXLh7bPJh5d7lbWVxibJHMf/ABMfJITDoE622PyVXetDXlgExGc5QRPzV5UcDz9f4VPxukG0y8EzIkztot2imo5afvwZ9RFuH45FKly1neVW33ECdTA5DVJ1a/L1Sr2yvQxxJcs5MsvwQubguy2STmptzENzEfC6F8sUc1Dc1MuCE4JbYaFnNQnNTLghFqU2GhctWJ5vDnnPILEvevkZtZdPpBwg7rnuIcNwkwumwodZgOqxYsjizVkgpI4/qyNUxbszVzecNEyNEjUoRoFuhkUkZJY2jKHacF33B6YqMwHPLJcRYW5Ll2NpfCm0MYMzqUGZ3whmJfJQcZ4WKdQgZjmul6K8ODRiOp2WqrQ4gET3q4ZXZRblr9aKpZm4qJccaUnIvCY9rQKNGsDmclQO4gXZuPgEC440GjWUpYmxjyJHRXN20ZkwAuX430nAGCmfEhUfE+MvqZDIKrAWvFpUuZGbJqL4iSr1XPMrpOg/ZdV72tb73KnsGgOmJCuqVi6o9gbUfTaHtJ6t2DGzOWEjTxGaHX84JRRelX1VJnWtpwo3DsvMfFVvDqNJ7CQbkQXAda+4act4qGSOR5KdtataHEAy6My4vgB2gxkga+7wXmTsl9QcAMyB4lRq31JvtVWAd7mj5qnuuD0K7Yr0aTy1pLDUY0kGJIERkcpWqXROxJBZZ0B3mkw590hQiGrvjlpBxXNEd5qMHxK5Wv0lsmub/wA1Rybs9pGYhdW3hFqAA23piZ0Y0eyYOyH9yptIhjQJiO/TJSrJuRyP/E9oYiuw+Bn4SmK/Sm1gBtUu54adU6f+Oa7K0YzFhwCc845R+6ndU8Ac4DKNP2VOJEzl+DcT65rjSp1A1ozc9jqY74NSMXlKNTunUwP7N7gXPjCA7SScUHJXDMmtkZZbSYjz+igVWSDlvyPJvPwKiIKt4i4yTbVspz/sB5Z1Nc1TcZ6RAtFB9rcUzWxBpf1GGWQ44sFRxGg2VvTBLIJg9oAiMQEmCJETHdskOK2zuqYCRWc2e2+GugscC8YRGLTKBK0YJJZIt/K/YrIrg0vhnO4FrCi4Vp1Mr1cpHCSBdWlawTTyQlXpdhi7ghlqfZaEieaM0CmMoLuaTLJXQyMCup8Oe7MjCObskYuZSEN7Tt3bKdd7nZkqvuCkNuXY1JR6IvvHTqsSxWK6RVs6QPRmU8QS1IhOUXrm2baGLO1Ep2twdrwo2rslZUXqb3ZNqOUvOGOp6Eke9ZYEkiZgLpLsAqnr0SDktUM1qmJljp2g7q+H2dfel3Oe44naclKwcMcEJrigcxshsjmPmmxlToCStWVV1xA+y3Ic0k6oShv79SttW+FIxTbbJBiIynmtNTtpblxy9Uxy4AUeQ9IANVxwPOJAOF+ITtDXCRy1SP3caBW/CqOGBzmfRc/Wv6MqNumX1FZYC4kSdzO/1p8Ft7hoCf8AfZCo0xGF2oMc5g6+cn6lEdbwQQTB8Pl9ZrzZ1xq3GWQjsnSM9ZJnfNMWb8LBAkk5cttfVLWgzI17JzOegPNEptlgA1gn0DffoiiBInT18MQiZGbpOyi+gC4HvJ1OsqTYEeufqSUjfcR7TaVItNV+YbiAIYPaqka4BpO5ICKrKuhylAfJ2nc76+KO4k42mNNpGoOR7/3S7faRaGRcIjOR3j15yrIKUo6tmnsN0gfhHPX4pZr4BI3MDf8Afmmrd/YZ/S0egCQqagR4+CANG+tkn6+f1CSrOE4eZj3ae8I9apqR8Prmkq+TQd5nzlEUVdO2KlVYGotW5MQMgg0qDnmV6RzbVs4+1LhCNRsof3YzCvWWKi9rG6ZlLef4DWL5EMJiAPNAdbAZuT9atyCq7oudqYSdzYykhS7rDQKtqZp99LkgOolFuSBpsRwrE0aY5rEPiF7AzK0JmndKtDlslY0aTora/VhRvwuPbWITdK5V7Cbjpn3QSVxeAKpqX8CEu67lNhjYuUy3bWxnskYgrC3un+zUaY0M6LlqdbOV01lfDCATKbNUgIuxHits0OBZofigtt8p296fu2sPKEKldtYRh55zmnwyvbwKlBWKU9VfWURCNT4UyqOsEtJ5ae9L4DTdBHnzHNW8ylwiljcR3q4T9vTDIJ1J90JOi5ozJ9Uau4gidp+Sy6jJ9Nofij5kNurZB3fByOh/mEbr5bMjL6+fvVSx8sInY89p/hRtrqZE9oZObuCNj6jPwK41HQs6ChVEOI/KY32WPrgUxIBz3y2GWn7eKrqNXsnfsn4ao7XS3UjIjLkQMiiQLFOLcWb1vUNGOpkQwTBJmDVI9imIJJOsQATALllYtpnESHVHCX1CILj8mjQN2HmSlaAUzhEfmJ/ESdC47nLyhHN32wIy0nv1juRPqgV3Y71vbWqdx23DPINzO8lwy7slXVrrC6YkbnMwN9EQYWkuAAkRlkpRPclRqQ0idHP/AFEj4j0Sj6naOuRIyPJRZUJxjIdogczkD80lUu2jIuEuJgTmQNYGpQ0EMvqfM8kvc1eye79kF1bciJGU5GPrPzSlW4DiWyNJ8Qcp8NUVFWWFvTbgaTnkMtkQ3QGTR8gkrMS0efxKZ6vmuopLarMdcuiFSqXame7ZDcERzwErVrEoHIuiFUpZzQpPKVrVFW4uiNV4CQrVCUWoUFxAUuiUANNYsNULFNzJtF2uB3WGoQqinWKOKrkCiFY+a6Yt3YlWNJTVCrhzBhHQNjzqXMFZ1bRnB9VMVw4KDmIozYMooxscoRBUcFAU1ZWtpIzTfESA2NijXnmj2zoMxKsmWLBsPNFDANlXjonhMft+MtDIiI2SlxxMO8t0pXczTPySxZyUhGPZcpS6OosBSqNAa6XAzmIPoocWui52DZojkZIBJkabKm4XIdI2WXVQtqukEy5zpBb3d87rLquOLHYeeR6k6NDGURJjLumFOpUD/bwmM/AxEg6g66c1V/eTPsO9mdW+muqYp1zPsnWPw8p5rHRosdoVIkYpBByPagxqCTIPr8ZaY9ze0Mwe9VtC5z9l2/5dj47pr70fyO0G7d9tVKISN6ZkN9/8KDr04tDzid9OXh6KLrg8jrGo5a+CEbs5dg5zuPwlQgc3pP4cu4/wjuuC7XLuSIvDE4T7OLUenj7llS5dn2dI/Fz8tlZCDq8Fw0Bdn35Aa8kBhDQQIEmTkBPjzUbqsRtvHtfwlTXPIb78vJRIoNVfi9p0920eBQapGRyy0y08Pf6oFWu78ozn8X8eKH94cY7Os/i3G2itIhb8LuMi3kcvApt9XvVDwyuSSYgRznOf908+r3rTB+VCZdjFSsAlalwgvqhLVK6MFhKtYpR9XvUKlQpSpURIELUrpWrWQ31Eu96nBAhqrEqXrFLIK06iOyotrEAYVr0Rr1ixEgWGp1E1QuI1WliIoN18lW9lVKxYgn0FAddUyQ23E5HRYsS4hsXwQZBRxXBEQtrE22xdG6VfCl7uqHvktGgGixYhyry2FjfNEQ1vIc/NSgcltYso4xscvoaJerRBM9ZUbOzXkCdzCxYqZaCU4wga7Z5nXmlatsHSesqDeA8xktLFCIZt3YWjfvOZnnJQbi0DpIfUblo15AHgFixWQixoiNdpOZI7yVjsPILFiugQTg07IT2t5eKxYoQJYuDcUDMxJR31lixaIekVLsGXoVSpCxYrsoUq1ks96xYiKAPegPesWKiAcaxYsVW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70340" y="195380"/>
            <a:ext cx="7772400" cy="708025"/>
          </a:xfrm>
        </p:spPr>
        <p:txBody>
          <a:bodyPr/>
          <a:lstStyle/>
          <a:p>
            <a:r>
              <a:rPr lang="en-US" sz="3600" b="1" dirty="0" smtClean="0"/>
              <a:t>CALS Campaign Giving</a:t>
            </a:r>
            <a:br>
              <a:rPr lang="en-US" sz="3600" b="1" dirty="0" smtClean="0"/>
            </a:br>
            <a:r>
              <a:rPr lang="en-US" sz="3600" b="1" dirty="0" smtClean="0"/>
              <a:t>As of: March 31</a:t>
            </a:r>
            <a:r>
              <a:rPr lang="en-US" sz="3600" b="1" baseline="30000" dirty="0"/>
              <a:t>st</a:t>
            </a:r>
            <a:r>
              <a:rPr lang="en-US" sz="3600" b="1" dirty="0" smtClean="0"/>
              <a:t> = $175.6M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4" y="1211943"/>
            <a:ext cx="8469086" cy="564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mpaign total 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240" y="-125730"/>
            <a:ext cx="12118236" cy="793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2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9509" y="1093715"/>
            <a:ext cx="4572000" cy="6724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of March 31, 2016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74162" y="180578"/>
            <a:ext cx="9649118" cy="6839128"/>
            <a:chOff x="-274162" y="180578"/>
            <a:chExt cx="9649118" cy="6839128"/>
          </a:xfrm>
        </p:grpSpPr>
        <p:pic>
          <p:nvPicPr>
            <p:cNvPr id="5" name="Picture 4" descr="B:\Labels Tags Logos\NCSU Logos\ncstate-logos-ms-office\ncstate-brick-2x1-red-rgb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09" y="249224"/>
              <a:ext cx="1270635" cy="4914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209509" y="765773"/>
              <a:ext cx="4572000" cy="66415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Campaign Contributions by Giving Range</a:t>
              </a:r>
              <a:endPara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05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07030" y="180578"/>
              <a:ext cx="22541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Total Campaign Commitments</a:t>
              </a:r>
            </a:p>
            <a:p>
              <a:r>
                <a:rPr lang="en-US" b="1" dirty="0" smtClean="0"/>
                <a:t>$840.92 Million</a:t>
              </a:r>
              <a:endParaRPr lang="en-US" b="1" dirty="0"/>
            </a:p>
          </p:txBody>
        </p:sp>
        <p:graphicFrame>
          <p:nvGraphicFramePr>
            <p:cNvPr id="9" name="Chart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75393686"/>
                </p:ext>
              </p:extLst>
            </p:nvPr>
          </p:nvGraphicFramePr>
          <p:xfrm>
            <a:off x="-274162" y="1390432"/>
            <a:ext cx="9649118" cy="56292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1276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253231" cy="7092086"/>
            <a:chOff x="0" y="0"/>
            <a:chExt cx="9253231" cy="709208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253231" cy="709208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246374" y="98323"/>
              <a:ext cx="1897626" cy="1200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r>
                <a:rPr lang="en-US" dirty="0"/>
                <a:t>Total Campaign Commitments</a:t>
              </a:r>
            </a:p>
            <a:p>
              <a:r>
                <a:rPr lang="en-US" b="1" dirty="0"/>
                <a:t>$840.92 Million</a:t>
              </a:r>
            </a:p>
            <a:p>
              <a:pPr algn="l" rtl="0" latinLnBrk="1" hangingPunct="0"/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771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"/>
            <a:ext cx="9042879" cy="6758453"/>
            <a:chOff x="0" y="-1"/>
            <a:chExt cx="9042879" cy="675845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"/>
              <a:ext cx="9042879" cy="675845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194415" y="88490"/>
              <a:ext cx="1848464" cy="1200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r>
                <a:rPr lang="en-US" dirty="0"/>
                <a:t>Total Campaign Commitments</a:t>
              </a:r>
            </a:p>
            <a:p>
              <a:r>
                <a:rPr lang="en-US" b="1" dirty="0"/>
                <a:t>$840.92 Million</a:t>
              </a:r>
            </a:p>
            <a:p>
              <a:pPr algn="l" rtl="0" latinLnBrk="1" hangingPunct="0"/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153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52325"/>
      </a:accent1>
      <a:accent2>
        <a:srgbClr val="D26C2C"/>
      </a:accent2>
      <a:accent3>
        <a:srgbClr val="FDE148"/>
      </a:accent3>
      <a:accent4>
        <a:srgbClr val="A4B53A"/>
      </a:accent4>
      <a:accent5>
        <a:srgbClr val="47869C"/>
      </a:accent5>
      <a:accent6>
        <a:srgbClr val="4156A1"/>
      </a:accent6>
      <a:hlink>
        <a:srgbClr val="0000FF"/>
      </a:hlink>
      <a:folHlink>
        <a:srgbClr val="FF00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952325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952325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NCSU-vertical-left-top-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52325"/>
      </a:accent1>
      <a:accent2>
        <a:srgbClr val="D26C2C"/>
      </a:accent2>
      <a:accent3>
        <a:srgbClr val="FDE148"/>
      </a:accent3>
      <a:accent4>
        <a:srgbClr val="A4B53A"/>
      </a:accent4>
      <a:accent5>
        <a:srgbClr val="47869C"/>
      </a:accent5>
      <a:accent6>
        <a:srgbClr val="4156A1"/>
      </a:accent6>
      <a:hlink>
        <a:srgbClr val="0000FF"/>
      </a:hlink>
      <a:folHlink>
        <a:srgbClr val="FF00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952325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952325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NCStateU-horizontal-left-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52325"/>
      </a:accent1>
      <a:accent2>
        <a:srgbClr val="D26C2C"/>
      </a:accent2>
      <a:accent3>
        <a:srgbClr val="FDE148"/>
      </a:accent3>
      <a:accent4>
        <a:srgbClr val="A4B53A"/>
      </a:accent4>
      <a:accent5>
        <a:srgbClr val="47869C"/>
      </a:accent5>
      <a:accent6>
        <a:srgbClr val="4156A1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952325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952325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3010</TotalTime>
  <Words>520</Words>
  <Application>Microsoft Office PowerPoint</Application>
  <PresentationFormat>On-screen Show (4:3)</PresentationFormat>
  <Paragraphs>145</Paragraphs>
  <Slides>26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ＭＳ Ｐゴシック</vt:lpstr>
      <vt:lpstr>Arial</vt:lpstr>
      <vt:lpstr>Calibri</vt:lpstr>
      <vt:lpstr>Helvetica Neue</vt:lpstr>
      <vt:lpstr>Times New Roman</vt:lpstr>
      <vt:lpstr>Wingdings</vt:lpstr>
      <vt:lpstr>Default</vt:lpstr>
      <vt:lpstr>1_NCSU-vertical-left-top-logo</vt:lpstr>
      <vt:lpstr>1_Default</vt:lpstr>
      <vt:lpstr>NCStateU-horizontal-left-logo</vt:lpstr>
      <vt:lpstr>Acrobat Document</vt:lpstr>
      <vt:lpstr>PowerPoint Presentation</vt:lpstr>
      <vt:lpstr>PowerPoint Presentation</vt:lpstr>
      <vt:lpstr>Campaign Overarching Goals </vt:lpstr>
      <vt:lpstr>Campaign Giving As of: March 31st = $841M</vt:lpstr>
      <vt:lpstr>CALS Campaign Giving As of: March 31st = $175.6M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Campaign Progress Timeline</vt:lpstr>
      <vt:lpstr>10 Key FY16 Campaign Deliverables </vt:lpstr>
      <vt:lpstr>10 Key FY16 Campaign Deliverables </vt:lpstr>
      <vt:lpstr>PowerPoint Presentation</vt:lpstr>
      <vt:lpstr>Campaign Kick-off Week October 23-30, 2016</vt:lpstr>
      <vt:lpstr>Campaign Kick-off Week October 23-30, 2016</vt:lpstr>
      <vt:lpstr>Campaign Operations Workgroup (C.O.W.)</vt:lpstr>
      <vt:lpstr>Campaign Operations Workgroup (C.O.W.)</vt:lpstr>
      <vt:lpstr>Campaign Operations Workgroup (C.O.W.)</vt:lpstr>
      <vt:lpstr>PowerPoint Presentation</vt:lpstr>
      <vt:lpstr>Built on a Strong Foundation</vt:lpstr>
      <vt:lpstr>Sought Outside Expertise</vt:lpstr>
      <vt:lpstr>Already Completed</vt:lpstr>
      <vt:lpstr>PowerPoint Presentation</vt:lpstr>
      <vt:lpstr>Next Steps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Hilda Renfrow</dc:creator>
  <cp:lastModifiedBy>Francine Cronin</cp:lastModifiedBy>
  <cp:revision>144</cp:revision>
  <dcterms:modified xsi:type="dcterms:W3CDTF">2016-04-12T19:04:52Z</dcterms:modified>
</cp:coreProperties>
</file>